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84" r:id="rId2"/>
    <p:sldId id="273" r:id="rId3"/>
    <p:sldId id="442" r:id="rId4"/>
    <p:sldId id="466" r:id="rId5"/>
    <p:sldId id="427" r:id="rId6"/>
    <p:sldId id="339" r:id="rId7"/>
    <p:sldId id="428" r:id="rId8"/>
    <p:sldId id="451" r:id="rId9"/>
    <p:sldId id="462" r:id="rId10"/>
    <p:sldId id="454" r:id="rId11"/>
    <p:sldId id="455" r:id="rId12"/>
    <p:sldId id="456" r:id="rId13"/>
    <p:sldId id="463" r:id="rId14"/>
    <p:sldId id="457" r:id="rId15"/>
    <p:sldId id="458" r:id="rId16"/>
    <p:sldId id="459" r:id="rId17"/>
    <p:sldId id="461" r:id="rId18"/>
    <p:sldId id="460" r:id="rId19"/>
    <p:sldId id="452" r:id="rId20"/>
    <p:sldId id="4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TINA Natalia" initials="LN" lastIdx="5" clrIdx="0">
    <p:extLst>
      <p:ext uri="{19B8F6BF-5375-455C-9EA6-DF929625EA0E}">
        <p15:presenceInfo xmlns:p15="http://schemas.microsoft.com/office/powerpoint/2012/main" userId="S-1-5-21-1901500866-2826245353-34003121-2562" providerId="AD"/>
      </p:ext>
    </p:extLst>
  </p:cmAuthor>
  <p:cmAuthor id="2" name="Ildar Tagiev" initials="IT" lastIdx="1" clrIdx="1">
    <p:extLst>
      <p:ext uri="{19B8F6BF-5375-455C-9EA6-DF929625EA0E}">
        <p15:presenceInfo xmlns:p15="http://schemas.microsoft.com/office/powerpoint/2012/main" userId="0d8f8cc5619ec0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964"/>
    <a:srgbClr val="595959"/>
    <a:srgbClr val="1B1B1B"/>
    <a:srgbClr val="F5671E"/>
    <a:srgbClr val="ED7D31"/>
    <a:srgbClr val="BF5711"/>
    <a:srgbClr val="F19B61"/>
    <a:srgbClr val="F5F5F5"/>
    <a:srgbClr val="D6DCE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1" autoAdjust="0"/>
    <p:restoredTop sz="94859" autoAdjust="0"/>
  </p:normalViewPr>
  <p:slideViewPr>
    <p:cSldViewPr snapToGrid="0">
      <p:cViewPr varScale="1">
        <p:scale>
          <a:sx n="114" d="100"/>
          <a:sy n="114" d="100"/>
        </p:scale>
        <p:origin x="78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34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64CA3-614B-487B-A932-B7F07514F7D1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A687D-7016-4964-87BA-FD4335E62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7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9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3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56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2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2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0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8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7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12116" y="3526504"/>
            <a:ext cx="2279445" cy="1959897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306142" y="1083187"/>
            <a:ext cx="3011948" cy="168951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17600" y="965200"/>
            <a:ext cx="2279445" cy="1959897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97045" y="3526504"/>
            <a:ext cx="2279445" cy="195989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5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F765-E7B9-4F89-9A94-D175451EE9A3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1262-ED62-4B86-BE88-19312769F67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424964394,&quot;Placement&quot;:&quot;Footer&quot;}"/>
          <p:cNvSpPr txBox="1"/>
          <p:nvPr userDrawn="1"/>
        </p:nvSpPr>
        <p:spPr>
          <a:xfrm>
            <a:off x="11109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4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77" y="2626873"/>
            <a:ext cx="7402845" cy="3598877"/>
          </a:xfrm>
          <a:prstGeom prst="rect">
            <a:avLst/>
          </a:prstGeom>
        </p:spPr>
      </p:pic>
      <p:pic>
        <p:nvPicPr>
          <p:cNvPr id="5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669" y="392787"/>
            <a:ext cx="2264331" cy="96950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4CD13-8368-4558-8FBE-E305A4F9B5E0}"/>
              </a:ext>
            </a:extLst>
          </p:cNvPr>
          <p:cNvSpPr txBox="1"/>
          <p:nvPr/>
        </p:nvSpPr>
        <p:spPr>
          <a:xfrm>
            <a:off x="50922" y="17374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Личный кабинет Дилера</a:t>
            </a:r>
            <a:endParaRPr lang="ru-RU" sz="3600" dirty="0">
              <a:solidFill>
                <a:srgbClr val="F5671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881" y="3076442"/>
            <a:ext cx="4778532" cy="253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1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905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23428" y="1375397"/>
            <a:ext cx="3370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На странице отчетов кредитных линий можно скачать сформированные отчеты в виде файлов.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Или получить отчеты в виде таблице на страницах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О неоплаченных ВИН номерах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Уведомление о предстоящих оплатах по ВКЛ по процентам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;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2D300-B4E2-4A67-8E70-C22A9E322642}"/>
              </a:ext>
            </a:extLst>
          </p:cNvPr>
          <p:cNvSpPr txBox="1"/>
          <p:nvPr/>
        </p:nvSpPr>
        <p:spPr>
          <a:xfrm>
            <a:off x="523429" y="183209"/>
            <a:ext cx="337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Кредитные линии</a:t>
            </a:r>
          </a:p>
          <a:p>
            <a:r>
              <a:rPr lang="ru-RU" sz="22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Отчеты</a:t>
            </a:r>
            <a:endParaRPr lang="en-GB" sz="22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0061CEE6-B5D4-43D6-BA39-FEC757FF9F27}"/>
              </a:ext>
            </a:extLst>
          </p:cNvPr>
          <p:cNvCxnSpPr>
            <a:cxnSpLocks/>
          </p:cNvCxnSpPr>
          <p:nvPr/>
        </p:nvCxnSpPr>
        <p:spPr>
          <a:xfrm>
            <a:off x="615032" y="1083905"/>
            <a:ext cx="2787232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183208"/>
            <a:ext cx="6516467" cy="3480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78" y="3143017"/>
            <a:ext cx="6539822" cy="35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4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988968" y="0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512396" y="1371492"/>
            <a:ext cx="3370041" cy="8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На странице шаблонов кредитных линий можно скачать документы которые выкладывает менеджер банка.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2D300-B4E2-4A67-8E70-C22A9E322642}"/>
              </a:ext>
            </a:extLst>
          </p:cNvPr>
          <p:cNvSpPr txBox="1"/>
          <p:nvPr/>
        </p:nvSpPr>
        <p:spPr>
          <a:xfrm>
            <a:off x="8512397" y="179304"/>
            <a:ext cx="337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Кредитные линии</a:t>
            </a:r>
          </a:p>
          <a:p>
            <a:r>
              <a:rPr lang="ru-RU" sz="22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Шаблоны</a:t>
            </a:r>
            <a:endParaRPr lang="en-GB" sz="22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0061CEE6-B5D4-43D6-BA39-FEC757FF9F27}"/>
              </a:ext>
            </a:extLst>
          </p:cNvPr>
          <p:cNvCxnSpPr>
            <a:cxnSpLocks/>
          </p:cNvCxnSpPr>
          <p:nvPr/>
        </p:nvCxnSpPr>
        <p:spPr>
          <a:xfrm>
            <a:off x="8604000" y="1080000"/>
            <a:ext cx="2787232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84" y="1156970"/>
            <a:ext cx="5801535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23428" y="1371492"/>
            <a:ext cx="3370041" cy="488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На странице общих данных по факторингу</a:t>
            </a:r>
          </a:p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доступны</a:t>
            </a:r>
            <a:r>
              <a:rPr lang="en-US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Общие данные по непогашенной задолженности в разрезе категории продукта;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Поиск АМ/ЗЧ по ВИН или номеру документа</a:t>
            </a:r>
            <a:r>
              <a:rPr lang="en-US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;</a:t>
            </a:r>
            <a:endParaRPr lang="ru-RU" sz="11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1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При выборе категории продукта можно увидеть Список непогашенных АМ/ЗЧ данной категории.</a:t>
            </a:r>
          </a:p>
          <a:p>
            <a:pPr algn="just">
              <a:lnSpc>
                <a:spcPct val="150000"/>
              </a:lnSpc>
            </a:pPr>
            <a:endParaRPr lang="ru-RU" sz="11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При выборе конкретного ВИН или номера подтверждающего документа (для ЗЧ) можно увидеть: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Детали (по конкретному АМ/ЗЧ)</a:t>
            </a:r>
            <a:r>
              <a:rPr lang="en-US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;</a:t>
            </a:r>
            <a:endParaRPr lang="ru-RU" sz="11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Детали платежа (по конкретному АМ/ЗЧ)</a:t>
            </a:r>
            <a:r>
              <a:rPr lang="en-US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;</a:t>
            </a:r>
            <a:endParaRPr lang="ru-RU" sz="11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Детали комиссии (по конкретному АМ/ЗЧ)</a:t>
            </a:r>
            <a:r>
              <a:rPr lang="en-US" sz="11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2D300-B4E2-4A67-8E70-C22A9E322642}"/>
              </a:ext>
            </a:extLst>
          </p:cNvPr>
          <p:cNvSpPr txBox="1"/>
          <p:nvPr/>
        </p:nvSpPr>
        <p:spPr>
          <a:xfrm>
            <a:off x="523429" y="179304"/>
            <a:ext cx="337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Факторинг</a:t>
            </a:r>
          </a:p>
          <a:p>
            <a:r>
              <a:rPr lang="ru-RU" sz="22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Общие данные</a:t>
            </a:r>
            <a:endParaRPr lang="en-GB" sz="22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0061CEE6-B5D4-43D6-BA39-FEC757FF9F27}"/>
              </a:ext>
            </a:extLst>
          </p:cNvPr>
          <p:cNvCxnSpPr>
            <a:cxnSpLocks/>
          </p:cNvCxnSpPr>
          <p:nvPr/>
        </p:nvCxnSpPr>
        <p:spPr>
          <a:xfrm>
            <a:off x="615032" y="1080000"/>
            <a:ext cx="2787232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88" y="155136"/>
            <a:ext cx="6118146" cy="2752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17" y="2075043"/>
            <a:ext cx="6110806" cy="3035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85" y="4103809"/>
            <a:ext cx="6173199" cy="25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0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6" y="597685"/>
            <a:ext cx="7450603" cy="3921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10" y="2871161"/>
            <a:ext cx="7446136" cy="33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6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988968" y="0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512396" y="1371492"/>
            <a:ext cx="3370041" cy="394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В разделе финансирования по факторингу присутствуют следующие страницы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: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Сумма задолженности в периоде (с переходом в Список АМ/ЗЧ и далее в Детали по конкретному АМ/ЗЧ)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;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График погашения (с переходом в Список АМ/ЗЧ и далее в Детали по конкретному АМ/ЗЧ)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;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Даты окончания бесплатного периода (с переходом в Список АМ/ЗЧ и далее в Детали по конкретному АМ/ЗЧ)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;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Обороты по основному счету учета факторинговых операций с возможностью выбора периода по дате проводки в Банке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2D300-B4E2-4A67-8E70-C22A9E322642}"/>
              </a:ext>
            </a:extLst>
          </p:cNvPr>
          <p:cNvSpPr txBox="1"/>
          <p:nvPr/>
        </p:nvSpPr>
        <p:spPr>
          <a:xfrm>
            <a:off x="8512397" y="179304"/>
            <a:ext cx="337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Факторинг</a:t>
            </a:r>
          </a:p>
          <a:p>
            <a:r>
              <a:rPr lang="ru-RU" sz="22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Финансирование</a:t>
            </a:r>
            <a:endParaRPr lang="en-GB" sz="22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0061CEE6-B5D4-43D6-BA39-FEC757FF9F27}"/>
              </a:ext>
            </a:extLst>
          </p:cNvPr>
          <p:cNvCxnSpPr>
            <a:cxnSpLocks/>
          </p:cNvCxnSpPr>
          <p:nvPr/>
        </p:nvCxnSpPr>
        <p:spPr>
          <a:xfrm>
            <a:off x="8604000" y="1080000"/>
            <a:ext cx="2787232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" y="104861"/>
            <a:ext cx="6423755" cy="3198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" y="1080000"/>
            <a:ext cx="6419916" cy="3198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34" y="2255738"/>
            <a:ext cx="6427593" cy="3190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01" y="3587191"/>
            <a:ext cx="6423754" cy="31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9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23428" y="1371492"/>
            <a:ext cx="3370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В разделе информация по факторингу присутствуют следующие страницы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: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История базовой ставки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;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История начисления процентов (с переходом в историю за конкретный период)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2D300-B4E2-4A67-8E70-C22A9E322642}"/>
              </a:ext>
            </a:extLst>
          </p:cNvPr>
          <p:cNvSpPr txBox="1"/>
          <p:nvPr/>
        </p:nvSpPr>
        <p:spPr>
          <a:xfrm>
            <a:off x="523429" y="179304"/>
            <a:ext cx="337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Факторинг</a:t>
            </a:r>
          </a:p>
          <a:p>
            <a:r>
              <a:rPr lang="ru-RU" sz="22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Информация</a:t>
            </a:r>
            <a:endParaRPr lang="en-GB" sz="22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0061CEE6-B5D4-43D6-BA39-FEC757FF9F27}"/>
              </a:ext>
            </a:extLst>
          </p:cNvPr>
          <p:cNvCxnSpPr>
            <a:cxnSpLocks/>
          </p:cNvCxnSpPr>
          <p:nvPr/>
        </p:nvCxnSpPr>
        <p:spPr>
          <a:xfrm>
            <a:off x="615032" y="1080000"/>
            <a:ext cx="2787232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184293"/>
            <a:ext cx="6831992" cy="31964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17" y="3125818"/>
            <a:ext cx="6831992" cy="3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43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988968" y="0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512396" y="1371492"/>
            <a:ext cx="337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В разделе «Поиск» есть возможность найти конкретный АМ/ЗЧ по тем полям которые представлены в форме.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При этом, если ВИН или номер документа полностью неизвестны, можно вписать только часть значения, начало или конец номера.</a:t>
            </a:r>
            <a:endParaRPr lang="en-US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Также на большинстве страниц, есть «мини» поиск, где также можно ввести ВИН или номер документа (или только часть значения) и получить результаты поиска.</a:t>
            </a:r>
            <a:endParaRPr lang="en-US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2D300-B4E2-4A67-8E70-C22A9E322642}"/>
              </a:ext>
            </a:extLst>
          </p:cNvPr>
          <p:cNvSpPr txBox="1"/>
          <p:nvPr/>
        </p:nvSpPr>
        <p:spPr>
          <a:xfrm>
            <a:off x="8512397" y="179304"/>
            <a:ext cx="337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Факторинг</a:t>
            </a:r>
          </a:p>
          <a:p>
            <a:r>
              <a:rPr lang="ru-RU" sz="22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Поиск</a:t>
            </a:r>
            <a:endParaRPr lang="en-GB" sz="22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0061CEE6-B5D4-43D6-BA39-FEC757FF9F27}"/>
              </a:ext>
            </a:extLst>
          </p:cNvPr>
          <p:cNvCxnSpPr>
            <a:cxnSpLocks/>
          </p:cNvCxnSpPr>
          <p:nvPr/>
        </p:nvCxnSpPr>
        <p:spPr>
          <a:xfrm>
            <a:off x="8604000" y="1080000"/>
            <a:ext cx="2787232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9" y="1925558"/>
            <a:ext cx="2538549" cy="1452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9" y="229311"/>
            <a:ext cx="7550054" cy="1610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52" y="2843298"/>
            <a:ext cx="6647981" cy="3195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9" y="5211750"/>
            <a:ext cx="3062165" cy="14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5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23428" y="1371492"/>
            <a:ext cx="337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В разделе отчеты по факторингу можно скачивать сформированные отчеты в виде файлов за определенный период.</a:t>
            </a:r>
          </a:p>
          <a:p>
            <a:pPr algn="just"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Ежедневные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Отчет по аудиту (сальдо на начало дня)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Ежемесячные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Счет на оплату процентов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Акт по начисленным процентам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Акт сверки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Расшифровка начисленных процентов</a:t>
            </a:r>
          </a:p>
          <a:p>
            <a:pPr algn="just"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2D300-B4E2-4A67-8E70-C22A9E322642}"/>
              </a:ext>
            </a:extLst>
          </p:cNvPr>
          <p:cNvSpPr txBox="1"/>
          <p:nvPr/>
        </p:nvSpPr>
        <p:spPr>
          <a:xfrm>
            <a:off x="523429" y="179304"/>
            <a:ext cx="337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Факторинг</a:t>
            </a:r>
          </a:p>
          <a:p>
            <a:r>
              <a:rPr lang="ru-RU" sz="22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Отчеты</a:t>
            </a:r>
            <a:endParaRPr lang="en-GB" sz="22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0061CEE6-B5D4-43D6-BA39-FEC757FF9F27}"/>
              </a:ext>
            </a:extLst>
          </p:cNvPr>
          <p:cNvCxnSpPr>
            <a:cxnSpLocks/>
          </p:cNvCxnSpPr>
          <p:nvPr/>
        </p:nvCxnSpPr>
        <p:spPr>
          <a:xfrm>
            <a:off x="615032" y="1080000"/>
            <a:ext cx="2787232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30" y="3487723"/>
            <a:ext cx="3370035" cy="2125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288" y="1161303"/>
            <a:ext cx="6178398" cy="21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4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988968" y="0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512396" y="953665"/>
            <a:ext cx="3370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В разделе сообщений клиенты могу просматривать различные уведомления от менеджеров банка.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Сообщения разделяются по категориям.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2D300-B4E2-4A67-8E70-C22A9E322642}"/>
              </a:ext>
            </a:extLst>
          </p:cNvPr>
          <p:cNvSpPr txBox="1"/>
          <p:nvPr/>
        </p:nvSpPr>
        <p:spPr>
          <a:xfrm>
            <a:off x="8512397" y="254859"/>
            <a:ext cx="337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Сообщения</a:t>
            </a:r>
            <a:endParaRPr lang="en-GB" sz="22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0061CEE6-B5D4-43D6-BA39-FEC757FF9F27}"/>
              </a:ext>
            </a:extLst>
          </p:cNvPr>
          <p:cNvCxnSpPr>
            <a:cxnSpLocks/>
          </p:cNvCxnSpPr>
          <p:nvPr/>
        </p:nvCxnSpPr>
        <p:spPr>
          <a:xfrm>
            <a:off x="8604001" y="685746"/>
            <a:ext cx="2787232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9" y="2644184"/>
            <a:ext cx="7791173" cy="15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73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7" y="1788442"/>
            <a:ext cx="3435118" cy="1931767"/>
          </a:xfrm>
          <a:prstGeom prst="rect">
            <a:avLst/>
          </a:prstGeom>
        </p:spPr>
      </p:pic>
      <p:sp>
        <p:nvSpPr>
          <p:cNvPr id="8" name="Облачко с текстом: прямоугольное 20">
            <a:extLst>
              <a:ext uri="{FF2B5EF4-FFF2-40B4-BE49-F238E27FC236}">
                <a16:creationId xmlns:a16="http://schemas.microsoft.com/office/drawing/2014/main" id="{3015C5B1-B8C1-9A02-6641-85F86345951D}"/>
              </a:ext>
            </a:extLst>
          </p:cNvPr>
          <p:cNvSpPr/>
          <p:nvPr/>
        </p:nvSpPr>
        <p:spPr>
          <a:xfrm>
            <a:off x="1604175" y="1121538"/>
            <a:ext cx="1691004" cy="666904"/>
          </a:xfrm>
          <a:prstGeom prst="wedgeRectCallout">
            <a:avLst>
              <a:gd name="adj1" fmla="val -7821"/>
              <a:gd name="adj2" fmla="val 106887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Фильтрация по столбцам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4CD13-8368-4558-8FBE-E305A4F9B5E0}"/>
              </a:ext>
            </a:extLst>
          </p:cNvPr>
          <p:cNvSpPr txBox="1"/>
          <p:nvPr/>
        </p:nvSpPr>
        <p:spPr>
          <a:xfrm>
            <a:off x="618567" y="198208"/>
            <a:ext cx="327392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Возможности</a:t>
            </a:r>
          </a:p>
          <a:p>
            <a:endParaRPr lang="ru-RU" sz="4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таблиц</a:t>
            </a:r>
            <a:endParaRPr lang="ru-RU" sz="2400" dirty="0">
              <a:solidFill>
                <a:srgbClr val="F5671E"/>
              </a:solidFill>
            </a:endParaRPr>
          </a:p>
        </p:txBody>
      </p: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63BE128F-60F1-47C9-91BD-9D67F119689D}"/>
              </a:ext>
            </a:extLst>
          </p:cNvPr>
          <p:cNvCxnSpPr>
            <a:cxnSpLocks/>
          </p:cNvCxnSpPr>
          <p:nvPr/>
        </p:nvCxnSpPr>
        <p:spPr>
          <a:xfrm>
            <a:off x="618567" y="659873"/>
            <a:ext cx="3273925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787" y="1296796"/>
            <a:ext cx="2000529" cy="2915057"/>
          </a:xfrm>
          <a:prstGeom prst="rect">
            <a:avLst/>
          </a:prstGeom>
        </p:spPr>
      </p:pic>
      <p:sp>
        <p:nvSpPr>
          <p:cNvPr id="15" name="Облачко с текстом: прямоугольное 20">
            <a:extLst>
              <a:ext uri="{FF2B5EF4-FFF2-40B4-BE49-F238E27FC236}">
                <a16:creationId xmlns:a16="http://schemas.microsoft.com/office/drawing/2014/main" id="{3015C5B1-B8C1-9A02-6641-85F86345951D}"/>
              </a:ext>
            </a:extLst>
          </p:cNvPr>
          <p:cNvSpPr/>
          <p:nvPr/>
        </p:nvSpPr>
        <p:spPr>
          <a:xfrm>
            <a:off x="4395094" y="1121538"/>
            <a:ext cx="2163882" cy="666904"/>
          </a:xfrm>
          <a:prstGeom prst="wedgeRectCallout">
            <a:avLst>
              <a:gd name="adj1" fmla="val -7821"/>
              <a:gd name="adj2" fmla="val 106887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Сортировка по убыванию/возрастанию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058" y="1639548"/>
            <a:ext cx="2610214" cy="1629002"/>
          </a:xfrm>
          <a:prstGeom prst="rect">
            <a:avLst/>
          </a:prstGeom>
        </p:spPr>
      </p:pic>
      <p:sp>
        <p:nvSpPr>
          <p:cNvPr id="17" name="Облачко с текстом: прямоугольное 20">
            <a:extLst>
              <a:ext uri="{FF2B5EF4-FFF2-40B4-BE49-F238E27FC236}">
                <a16:creationId xmlns:a16="http://schemas.microsoft.com/office/drawing/2014/main" id="{3015C5B1-B8C1-9A02-6641-85F86345951D}"/>
              </a:ext>
            </a:extLst>
          </p:cNvPr>
          <p:cNvSpPr/>
          <p:nvPr/>
        </p:nvSpPr>
        <p:spPr>
          <a:xfrm>
            <a:off x="7450085" y="1126429"/>
            <a:ext cx="2163882" cy="666904"/>
          </a:xfrm>
          <a:prstGeom prst="wedgeRectCallout">
            <a:avLst>
              <a:gd name="adj1" fmla="val -7821"/>
              <a:gd name="adj2" fmla="val 106887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Каждую таблицу можно экспортировать в </a:t>
            </a:r>
            <a:r>
              <a:rPr lang="en-US" sz="1400" dirty="0"/>
              <a:t>Excel</a:t>
            </a:r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924" y="3580838"/>
            <a:ext cx="3886742" cy="1590897"/>
          </a:xfrm>
          <a:prstGeom prst="rect">
            <a:avLst/>
          </a:prstGeom>
        </p:spPr>
      </p:pic>
      <p:sp>
        <p:nvSpPr>
          <p:cNvPr id="19" name="Облачко с текстом: прямоугольное 20">
            <a:extLst>
              <a:ext uri="{FF2B5EF4-FFF2-40B4-BE49-F238E27FC236}">
                <a16:creationId xmlns:a16="http://schemas.microsoft.com/office/drawing/2014/main" id="{3015C5B1-B8C1-9A02-6641-85F86345951D}"/>
              </a:ext>
            </a:extLst>
          </p:cNvPr>
          <p:cNvSpPr/>
          <p:nvPr/>
        </p:nvSpPr>
        <p:spPr>
          <a:xfrm>
            <a:off x="7579666" y="5333022"/>
            <a:ext cx="3261258" cy="666904"/>
          </a:xfrm>
          <a:prstGeom prst="wedgeRectCallout">
            <a:avLst>
              <a:gd name="adj1" fmla="val 11871"/>
              <a:gd name="adj2" fmla="val -93118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Перелистывание. В таблицах представлены данные по 10 строк на страницу</a:t>
            </a:r>
          </a:p>
        </p:txBody>
      </p:sp>
    </p:spTree>
    <p:extLst>
      <p:ext uri="{BB962C8B-B14F-4D97-AF65-F5344CB8AC3E}">
        <p14:creationId xmlns:p14="http://schemas.microsoft.com/office/powerpoint/2010/main" val="256749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nt-Up Arrow 11"/>
          <p:cNvSpPr/>
          <p:nvPr/>
        </p:nvSpPr>
        <p:spPr>
          <a:xfrm>
            <a:off x="618567" y="2572034"/>
            <a:ext cx="3661485" cy="3149665"/>
          </a:xfrm>
          <a:prstGeom prst="bentUpArrow">
            <a:avLst>
              <a:gd name="adj1" fmla="val 9036"/>
              <a:gd name="adj2" fmla="val 7530"/>
              <a:gd name="adj3" fmla="val 10627"/>
            </a:avLst>
          </a:prstGeom>
          <a:solidFill>
            <a:srgbClr val="F56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Bent-Up Arrow 12"/>
          <p:cNvSpPr/>
          <p:nvPr/>
        </p:nvSpPr>
        <p:spPr>
          <a:xfrm>
            <a:off x="618567" y="2224305"/>
            <a:ext cx="3092561" cy="2660268"/>
          </a:xfrm>
          <a:prstGeom prst="bentUpArrow">
            <a:avLst>
              <a:gd name="adj1" fmla="val 9036"/>
              <a:gd name="adj2" fmla="val 7530"/>
              <a:gd name="adj3" fmla="val 10627"/>
            </a:avLst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Bent-Up Arrow 13"/>
          <p:cNvSpPr/>
          <p:nvPr/>
        </p:nvSpPr>
        <p:spPr>
          <a:xfrm>
            <a:off x="618567" y="1915212"/>
            <a:ext cx="2504467" cy="2154381"/>
          </a:xfrm>
          <a:prstGeom prst="bentUpArrow">
            <a:avLst>
              <a:gd name="adj1" fmla="val 9036"/>
              <a:gd name="adj2" fmla="val 7530"/>
              <a:gd name="adj3" fmla="val 10627"/>
            </a:avLst>
          </a:prstGeom>
          <a:solidFill>
            <a:srgbClr val="F56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Bent-Up Arrow 14"/>
          <p:cNvSpPr/>
          <p:nvPr/>
        </p:nvSpPr>
        <p:spPr>
          <a:xfrm>
            <a:off x="618567" y="1571547"/>
            <a:ext cx="2073050" cy="1783269"/>
          </a:xfrm>
          <a:prstGeom prst="bentUpArrow">
            <a:avLst>
              <a:gd name="adj1" fmla="val 9036"/>
              <a:gd name="adj2" fmla="val 7530"/>
              <a:gd name="adj3" fmla="val 10627"/>
            </a:avLst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B1B1B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618567" y="2803854"/>
            <a:ext cx="363147" cy="330240"/>
          </a:xfrm>
          <a:custGeom>
            <a:avLst/>
            <a:gdLst>
              <a:gd name="T0" fmla="*/ 618 w 618"/>
              <a:gd name="T1" fmla="*/ 316 h 562"/>
              <a:gd name="T2" fmla="*/ 463 w 618"/>
              <a:gd name="T3" fmla="*/ 239 h 562"/>
              <a:gd name="T4" fmla="*/ 463 w 618"/>
              <a:gd name="T5" fmla="*/ 77 h 562"/>
              <a:gd name="T6" fmla="*/ 310 w 618"/>
              <a:gd name="T7" fmla="*/ 0 h 562"/>
              <a:gd name="T8" fmla="*/ 155 w 618"/>
              <a:gd name="T9" fmla="*/ 77 h 562"/>
              <a:gd name="T10" fmla="*/ 155 w 618"/>
              <a:gd name="T11" fmla="*/ 239 h 562"/>
              <a:gd name="T12" fmla="*/ 0 w 618"/>
              <a:gd name="T13" fmla="*/ 318 h 562"/>
              <a:gd name="T14" fmla="*/ 0 w 618"/>
              <a:gd name="T15" fmla="*/ 483 h 562"/>
              <a:gd name="T16" fmla="*/ 155 w 618"/>
              <a:gd name="T17" fmla="*/ 562 h 562"/>
              <a:gd name="T18" fmla="*/ 310 w 618"/>
              <a:gd name="T19" fmla="*/ 483 h 562"/>
              <a:gd name="T20" fmla="*/ 310 w 618"/>
              <a:gd name="T21" fmla="*/ 483 h 562"/>
              <a:gd name="T22" fmla="*/ 463 w 618"/>
              <a:gd name="T23" fmla="*/ 560 h 562"/>
              <a:gd name="T24" fmla="*/ 618 w 618"/>
              <a:gd name="T25" fmla="*/ 483 h 562"/>
              <a:gd name="T26" fmla="*/ 618 w 618"/>
              <a:gd name="T27" fmla="*/ 316 h 562"/>
              <a:gd name="T28" fmla="*/ 310 w 618"/>
              <a:gd name="T29" fmla="*/ 24 h 562"/>
              <a:gd name="T30" fmla="*/ 415 w 618"/>
              <a:gd name="T31" fmla="*/ 77 h 562"/>
              <a:gd name="T32" fmla="*/ 310 w 618"/>
              <a:gd name="T33" fmla="*/ 132 h 562"/>
              <a:gd name="T34" fmla="*/ 203 w 618"/>
              <a:gd name="T35" fmla="*/ 77 h 562"/>
              <a:gd name="T36" fmla="*/ 310 w 618"/>
              <a:gd name="T37" fmla="*/ 24 h 562"/>
              <a:gd name="T38" fmla="*/ 155 w 618"/>
              <a:gd name="T39" fmla="*/ 371 h 562"/>
              <a:gd name="T40" fmla="*/ 47 w 618"/>
              <a:gd name="T41" fmla="*/ 318 h 562"/>
              <a:gd name="T42" fmla="*/ 155 w 618"/>
              <a:gd name="T43" fmla="*/ 263 h 562"/>
              <a:gd name="T44" fmla="*/ 260 w 618"/>
              <a:gd name="T45" fmla="*/ 318 h 562"/>
              <a:gd name="T46" fmla="*/ 155 w 618"/>
              <a:gd name="T47" fmla="*/ 371 h 562"/>
              <a:gd name="T48" fmla="*/ 463 w 618"/>
              <a:gd name="T49" fmla="*/ 371 h 562"/>
              <a:gd name="T50" fmla="*/ 358 w 618"/>
              <a:gd name="T51" fmla="*/ 316 h 562"/>
              <a:gd name="T52" fmla="*/ 463 w 618"/>
              <a:gd name="T53" fmla="*/ 263 h 562"/>
              <a:gd name="T54" fmla="*/ 571 w 618"/>
              <a:gd name="T55" fmla="*/ 316 h 562"/>
              <a:gd name="T56" fmla="*/ 463 w 618"/>
              <a:gd name="T57" fmla="*/ 371 h 562"/>
              <a:gd name="T58" fmla="*/ 463 w 618"/>
              <a:gd name="T59" fmla="*/ 371 h 562"/>
              <a:gd name="T60" fmla="*/ 463 w 618"/>
              <a:gd name="T61" fmla="*/ 371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18" h="562">
                <a:moveTo>
                  <a:pt x="618" y="316"/>
                </a:moveTo>
                <a:lnTo>
                  <a:pt x="463" y="239"/>
                </a:lnTo>
                <a:lnTo>
                  <a:pt x="463" y="77"/>
                </a:lnTo>
                <a:lnTo>
                  <a:pt x="310" y="0"/>
                </a:lnTo>
                <a:lnTo>
                  <a:pt x="155" y="77"/>
                </a:lnTo>
                <a:lnTo>
                  <a:pt x="155" y="239"/>
                </a:lnTo>
                <a:lnTo>
                  <a:pt x="0" y="318"/>
                </a:lnTo>
                <a:lnTo>
                  <a:pt x="0" y="483"/>
                </a:lnTo>
                <a:lnTo>
                  <a:pt x="155" y="562"/>
                </a:lnTo>
                <a:lnTo>
                  <a:pt x="310" y="483"/>
                </a:lnTo>
                <a:lnTo>
                  <a:pt x="310" y="483"/>
                </a:lnTo>
                <a:lnTo>
                  <a:pt x="463" y="560"/>
                </a:lnTo>
                <a:lnTo>
                  <a:pt x="618" y="483"/>
                </a:lnTo>
                <a:lnTo>
                  <a:pt x="618" y="316"/>
                </a:lnTo>
                <a:close/>
                <a:moveTo>
                  <a:pt x="310" y="24"/>
                </a:moveTo>
                <a:lnTo>
                  <a:pt x="415" y="77"/>
                </a:lnTo>
                <a:lnTo>
                  <a:pt x="310" y="132"/>
                </a:lnTo>
                <a:lnTo>
                  <a:pt x="203" y="77"/>
                </a:lnTo>
                <a:lnTo>
                  <a:pt x="310" y="24"/>
                </a:lnTo>
                <a:close/>
                <a:moveTo>
                  <a:pt x="155" y="371"/>
                </a:moveTo>
                <a:lnTo>
                  <a:pt x="47" y="318"/>
                </a:lnTo>
                <a:lnTo>
                  <a:pt x="155" y="263"/>
                </a:lnTo>
                <a:lnTo>
                  <a:pt x="260" y="318"/>
                </a:lnTo>
                <a:lnTo>
                  <a:pt x="155" y="371"/>
                </a:lnTo>
                <a:close/>
                <a:moveTo>
                  <a:pt x="463" y="371"/>
                </a:moveTo>
                <a:lnTo>
                  <a:pt x="358" y="316"/>
                </a:lnTo>
                <a:lnTo>
                  <a:pt x="463" y="263"/>
                </a:lnTo>
                <a:lnTo>
                  <a:pt x="571" y="316"/>
                </a:lnTo>
                <a:lnTo>
                  <a:pt x="463" y="371"/>
                </a:lnTo>
                <a:close/>
                <a:moveTo>
                  <a:pt x="463" y="371"/>
                </a:moveTo>
                <a:lnTo>
                  <a:pt x="463" y="371"/>
                </a:lnTo>
                <a:close/>
              </a:path>
            </a:pathLst>
          </a:custGeom>
          <a:solidFill>
            <a:srgbClr val="4D59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10"/>
          <p:cNvSpPr>
            <a:spLocks noEditPoints="1"/>
          </p:cNvSpPr>
          <p:nvPr/>
        </p:nvSpPr>
        <p:spPr bwMode="auto">
          <a:xfrm>
            <a:off x="598457" y="3473556"/>
            <a:ext cx="337311" cy="335982"/>
          </a:xfrm>
          <a:custGeom>
            <a:avLst/>
            <a:gdLst>
              <a:gd name="T0" fmla="*/ 424 w 427"/>
              <a:gd name="T1" fmla="*/ 2 h 425"/>
              <a:gd name="T2" fmla="*/ 418 w 427"/>
              <a:gd name="T3" fmla="*/ 0 h 425"/>
              <a:gd name="T4" fmla="*/ 306 w 427"/>
              <a:gd name="T5" fmla="*/ 19 h 425"/>
              <a:gd name="T6" fmla="*/ 212 w 427"/>
              <a:gd name="T7" fmla="*/ 86 h 425"/>
              <a:gd name="T8" fmla="*/ 166 w 427"/>
              <a:gd name="T9" fmla="*/ 137 h 425"/>
              <a:gd name="T10" fmla="*/ 67 w 427"/>
              <a:gd name="T11" fmla="*/ 142 h 425"/>
              <a:gd name="T12" fmla="*/ 61 w 427"/>
              <a:gd name="T13" fmla="*/ 146 h 425"/>
              <a:gd name="T14" fmla="*/ 2 w 427"/>
              <a:gd name="T15" fmla="*/ 246 h 425"/>
              <a:gd name="T16" fmla="*/ 4 w 427"/>
              <a:gd name="T17" fmla="*/ 256 h 425"/>
              <a:gd name="T18" fmla="*/ 20 w 427"/>
              <a:gd name="T19" fmla="*/ 273 h 425"/>
              <a:gd name="T20" fmla="*/ 26 w 427"/>
              <a:gd name="T21" fmla="*/ 275 h 425"/>
              <a:gd name="T22" fmla="*/ 29 w 427"/>
              <a:gd name="T23" fmla="*/ 275 h 425"/>
              <a:gd name="T24" fmla="*/ 101 w 427"/>
              <a:gd name="T25" fmla="*/ 253 h 425"/>
              <a:gd name="T26" fmla="*/ 174 w 427"/>
              <a:gd name="T27" fmla="*/ 326 h 425"/>
              <a:gd name="T28" fmla="*/ 152 w 427"/>
              <a:gd name="T29" fmla="*/ 398 h 425"/>
              <a:gd name="T30" fmla="*/ 154 w 427"/>
              <a:gd name="T31" fmla="*/ 406 h 425"/>
              <a:gd name="T32" fmla="*/ 170 w 427"/>
              <a:gd name="T33" fmla="*/ 423 h 425"/>
              <a:gd name="T34" fmla="*/ 176 w 427"/>
              <a:gd name="T35" fmla="*/ 425 h 425"/>
              <a:gd name="T36" fmla="*/ 181 w 427"/>
              <a:gd name="T37" fmla="*/ 424 h 425"/>
              <a:gd name="T38" fmla="*/ 281 w 427"/>
              <a:gd name="T39" fmla="*/ 366 h 425"/>
              <a:gd name="T40" fmla="*/ 285 w 427"/>
              <a:gd name="T41" fmla="*/ 359 h 425"/>
              <a:gd name="T42" fmla="*/ 290 w 427"/>
              <a:gd name="T43" fmla="*/ 260 h 425"/>
              <a:gd name="T44" fmla="*/ 341 w 427"/>
              <a:gd name="T45" fmla="*/ 215 h 425"/>
              <a:gd name="T46" fmla="*/ 407 w 427"/>
              <a:gd name="T47" fmla="*/ 121 h 425"/>
              <a:gd name="T48" fmla="*/ 427 w 427"/>
              <a:gd name="T49" fmla="*/ 8 h 425"/>
              <a:gd name="T50" fmla="*/ 424 w 427"/>
              <a:gd name="T51" fmla="*/ 2 h 425"/>
              <a:gd name="T52" fmla="*/ 361 w 427"/>
              <a:gd name="T53" fmla="*/ 101 h 425"/>
              <a:gd name="T54" fmla="*/ 343 w 427"/>
              <a:gd name="T55" fmla="*/ 108 h 425"/>
              <a:gd name="T56" fmla="*/ 326 w 427"/>
              <a:gd name="T57" fmla="*/ 101 h 425"/>
              <a:gd name="T58" fmla="*/ 318 w 427"/>
              <a:gd name="T59" fmla="*/ 83 h 425"/>
              <a:gd name="T60" fmla="*/ 326 w 427"/>
              <a:gd name="T61" fmla="*/ 66 h 425"/>
              <a:gd name="T62" fmla="*/ 343 w 427"/>
              <a:gd name="T63" fmla="*/ 58 h 425"/>
              <a:gd name="T64" fmla="*/ 361 w 427"/>
              <a:gd name="T65" fmla="*/ 66 h 425"/>
              <a:gd name="T66" fmla="*/ 368 w 427"/>
              <a:gd name="T67" fmla="*/ 83 h 425"/>
              <a:gd name="T68" fmla="*/ 361 w 427"/>
              <a:gd name="T69" fmla="*/ 101 h 425"/>
              <a:gd name="T70" fmla="*/ 361 w 427"/>
              <a:gd name="T71" fmla="*/ 101 h 425"/>
              <a:gd name="T72" fmla="*/ 361 w 427"/>
              <a:gd name="T73" fmla="*/ 10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7" h="425">
                <a:moveTo>
                  <a:pt x="424" y="2"/>
                </a:moveTo>
                <a:cubicBezTo>
                  <a:pt x="422" y="1"/>
                  <a:pt x="420" y="0"/>
                  <a:pt x="418" y="0"/>
                </a:cubicBezTo>
                <a:cubicBezTo>
                  <a:pt x="373" y="0"/>
                  <a:pt x="335" y="6"/>
                  <a:pt x="306" y="19"/>
                </a:cubicBezTo>
                <a:cubicBezTo>
                  <a:pt x="276" y="31"/>
                  <a:pt x="245" y="53"/>
                  <a:pt x="212" y="86"/>
                </a:cubicBezTo>
                <a:cubicBezTo>
                  <a:pt x="198" y="100"/>
                  <a:pt x="183" y="117"/>
                  <a:pt x="166" y="137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5" y="142"/>
                  <a:pt x="62" y="144"/>
                  <a:pt x="61" y="146"/>
                </a:cubicBezTo>
                <a:cubicBezTo>
                  <a:pt x="2" y="246"/>
                  <a:pt x="2" y="246"/>
                  <a:pt x="2" y="246"/>
                </a:cubicBezTo>
                <a:cubicBezTo>
                  <a:pt x="0" y="250"/>
                  <a:pt x="1" y="253"/>
                  <a:pt x="4" y="256"/>
                </a:cubicBezTo>
                <a:cubicBezTo>
                  <a:pt x="20" y="273"/>
                  <a:pt x="20" y="273"/>
                  <a:pt x="20" y="273"/>
                </a:cubicBezTo>
                <a:cubicBezTo>
                  <a:pt x="22" y="275"/>
                  <a:pt x="24" y="275"/>
                  <a:pt x="26" y="275"/>
                </a:cubicBezTo>
                <a:cubicBezTo>
                  <a:pt x="27" y="275"/>
                  <a:pt x="28" y="275"/>
                  <a:pt x="29" y="275"/>
                </a:cubicBezTo>
                <a:cubicBezTo>
                  <a:pt x="101" y="253"/>
                  <a:pt x="101" y="253"/>
                  <a:pt x="101" y="253"/>
                </a:cubicBezTo>
                <a:cubicBezTo>
                  <a:pt x="174" y="326"/>
                  <a:pt x="174" y="326"/>
                  <a:pt x="174" y="326"/>
                </a:cubicBezTo>
                <a:cubicBezTo>
                  <a:pt x="152" y="398"/>
                  <a:pt x="152" y="398"/>
                  <a:pt x="152" y="398"/>
                </a:cubicBezTo>
                <a:cubicBezTo>
                  <a:pt x="151" y="401"/>
                  <a:pt x="152" y="404"/>
                  <a:pt x="154" y="406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2" y="425"/>
                  <a:pt x="174" y="425"/>
                  <a:pt x="176" y="425"/>
                </a:cubicBezTo>
                <a:cubicBezTo>
                  <a:pt x="178" y="425"/>
                  <a:pt x="179" y="425"/>
                  <a:pt x="181" y="424"/>
                </a:cubicBezTo>
                <a:cubicBezTo>
                  <a:pt x="281" y="366"/>
                  <a:pt x="281" y="366"/>
                  <a:pt x="281" y="366"/>
                </a:cubicBezTo>
                <a:cubicBezTo>
                  <a:pt x="283" y="364"/>
                  <a:pt x="285" y="362"/>
                  <a:pt x="285" y="359"/>
                </a:cubicBezTo>
                <a:cubicBezTo>
                  <a:pt x="290" y="260"/>
                  <a:pt x="290" y="260"/>
                  <a:pt x="290" y="260"/>
                </a:cubicBezTo>
                <a:cubicBezTo>
                  <a:pt x="310" y="244"/>
                  <a:pt x="327" y="228"/>
                  <a:pt x="341" y="215"/>
                </a:cubicBezTo>
                <a:cubicBezTo>
                  <a:pt x="372" y="183"/>
                  <a:pt x="394" y="152"/>
                  <a:pt x="407" y="121"/>
                </a:cubicBezTo>
                <a:cubicBezTo>
                  <a:pt x="420" y="89"/>
                  <a:pt x="427" y="52"/>
                  <a:pt x="427" y="8"/>
                </a:cubicBezTo>
                <a:cubicBezTo>
                  <a:pt x="427" y="6"/>
                  <a:pt x="426" y="4"/>
                  <a:pt x="424" y="2"/>
                </a:cubicBezTo>
                <a:close/>
                <a:moveTo>
                  <a:pt x="361" y="101"/>
                </a:moveTo>
                <a:cubicBezTo>
                  <a:pt x="356" y="106"/>
                  <a:pt x="350" y="108"/>
                  <a:pt x="343" y="108"/>
                </a:cubicBezTo>
                <a:cubicBezTo>
                  <a:pt x="336" y="108"/>
                  <a:pt x="330" y="106"/>
                  <a:pt x="326" y="101"/>
                </a:cubicBezTo>
                <a:cubicBezTo>
                  <a:pt x="321" y="96"/>
                  <a:pt x="318" y="90"/>
                  <a:pt x="318" y="83"/>
                </a:cubicBezTo>
                <a:cubicBezTo>
                  <a:pt x="318" y="76"/>
                  <a:pt x="321" y="71"/>
                  <a:pt x="326" y="66"/>
                </a:cubicBezTo>
                <a:cubicBezTo>
                  <a:pt x="330" y="61"/>
                  <a:pt x="336" y="58"/>
                  <a:pt x="343" y="58"/>
                </a:cubicBezTo>
                <a:cubicBezTo>
                  <a:pt x="350" y="58"/>
                  <a:pt x="356" y="61"/>
                  <a:pt x="361" y="66"/>
                </a:cubicBezTo>
                <a:cubicBezTo>
                  <a:pt x="366" y="71"/>
                  <a:pt x="368" y="76"/>
                  <a:pt x="368" y="83"/>
                </a:cubicBezTo>
                <a:cubicBezTo>
                  <a:pt x="368" y="90"/>
                  <a:pt x="366" y="96"/>
                  <a:pt x="361" y="101"/>
                </a:cubicBezTo>
                <a:close/>
                <a:moveTo>
                  <a:pt x="361" y="101"/>
                </a:moveTo>
                <a:cubicBezTo>
                  <a:pt x="361" y="101"/>
                  <a:pt x="361" y="101"/>
                  <a:pt x="361" y="101"/>
                </a:cubicBezTo>
              </a:path>
            </a:pathLst>
          </a:custGeom>
          <a:solidFill>
            <a:srgbClr val="ED7D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648122" y="5048083"/>
            <a:ext cx="362427" cy="325003"/>
            <a:chOff x="5949950" y="3300419"/>
            <a:chExt cx="292100" cy="261938"/>
          </a:xfrm>
          <a:solidFill>
            <a:srgbClr val="ED7D31"/>
          </a:solidFill>
        </p:grpSpPr>
        <p:sp>
          <p:nvSpPr>
            <p:cNvPr id="21" name="Freeform 31"/>
            <p:cNvSpPr>
              <a:spLocks noEditPoints="1"/>
            </p:cNvSpPr>
            <p:nvPr/>
          </p:nvSpPr>
          <p:spPr bwMode="auto">
            <a:xfrm>
              <a:off x="5949950" y="3300419"/>
              <a:ext cx="292100" cy="219075"/>
            </a:xfrm>
            <a:custGeom>
              <a:avLst/>
              <a:gdLst>
                <a:gd name="T0" fmla="*/ 70 w 75"/>
                <a:gd name="T1" fmla="*/ 0 h 56"/>
                <a:gd name="T2" fmla="*/ 5 w 75"/>
                <a:gd name="T3" fmla="*/ 0 h 56"/>
                <a:gd name="T4" fmla="*/ 0 w 75"/>
                <a:gd name="T5" fmla="*/ 5 h 56"/>
                <a:gd name="T6" fmla="*/ 0 w 75"/>
                <a:gd name="T7" fmla="*/ 52 h 56"/>
                <a:gd name="T8" fmla="*/ 5 w 75"/>
                <a:gd name="T9" fmla="*/ 56 h 56"/>
                <a:gd name="T10" fmla="*/ 70 w 75"/>
                <a:gd name="T11" fmla="*/ 56 h 56"/>
                <a:gd name="T12" fmla="*/ 75 w 75"/>
                <a:gd name="T13" fmla="*/ 52 h 56"/>
                <a:gd name="T14" fmla="*/ 75 w 75"/>
                <a:gd name="T15" fmla="*/ 5 h 56"/>
                <a:gd name="T16" fmla="*/ 70 w 75"/>
                <a:gd name="T17" fmla="*/ 0 h 56"/>
                <a:gd name="T18" fmla="*/ 69 w 75"/>
                <a:gd name="T19" fmla="*/ 48 h 56"/>
                <a:gd name="T20" fmla="*/ 6 w 75"/>
                <a:gd name="T21" fmla="*/ 48 h 56"/>
                <a:gd name="T22" fmla="*/ 6 w 75"/>
                <a:gd name="T23" fmla="*/ 6 h 56"/>
                <a:gd name="T24" fmla="*/ 69 w 75"/>
                <a:gd name="T25" fmla="*/ 6 h 56"/>
                <a:gd name="T26" fmla="*/ 69 w 75"/>
                <a:gd name="T27" fmla="*/ 48 h 56"/>
                <a:gd name="T28" fmla="*/ 69 w 75"/>
                <a:gd name="T29" fmla="*/ 48 h 56"/>
                <a:gd name="T30" fmla="*/ 69 w 75"/>
                <a:gd name="T31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56">
                  <a:moveTo>
                    <a:pt x="7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56"/>
                    <a:pt x="75" y="54"/>
                    <a:pt x="75" y="5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lose/>
                  <a:moveTo>
                    <a:pt x="69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69" y="48"/>
                  </a:ln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2"/>
            <p:cNvSpPr>
              <a:spLocks noEditPoints="1"/>
            </p:cNvSpPr>
            <p:nvPr/>
          </p:nvSpPr>
          <p:spPr bwMode="auto">
            <a:xfrm>
              <a:off x="6027738" y="3527432"/>
              <a:ext cx="133350" cy="34925"/>
            </a:xfrm>
            <a:custGeom>
              <a:avLst/>
              <a:gdLst>
                <a:gd name="T0" fmla="*/ 22 w 84"/>
                <a:gd name="T1" fmla="*/ 0 h 22"/>
                <a:gd name="T2" fmla="*/ 0 w 84"/>
                <a:gd name="T3" fmla="*/ 22 h 22"/>
                <a:gd name="T4" fmla="*/ 84 w 84"/>
                <a:gd name="T5" fmla="*/ 22 h 22"/>
                <a:gd name="T6" fmla="*/ 64 w 84"/>
                <a:gd name="T7" fmla="*/ 0 h 22"/>
                <a:gd name="T8" fmla="*/ 22 w 84"/>
                <a:gd name="T9" fmla="*/ 0 h 22"/>
                <a:gd name="T10" fmla="*/ 22 w 84"/>
                <a:gd name="T11" fmla="*/ 0 h 22"/>
                <a:gd name="T12" fmla="*/ 22 w 8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2">
                  <a:moveTo>
                    <a:pt x="22" y="0"/>
                  </a:moveTo>
                  <a:lnTo>
                    <a:pt x="0" y="22"/>
                  </a:lnTo>
                  <a:lnTo>
                    <a:pt x="84" y="22"/>
                  </a:lnTo>
                  <a:lnTo>
                    <a:pt x="64" y="0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4"/>
            <p:cNvSpPr>
              <a:spLocks noEditPoints="1"/>
            </p:cNvSpPr>
            <p:nvPr/>
          </p:nvSpPr>
          <p:spPr bwMode="auto">
            <a:xfrm>
              <a:off x="5995988" y="3375032"/>
              <a:ext cx="192088" cy="80963"/>
            </a:xfrm>
            <a:custGeom>
              <a:avLst/>
              <a:gdLst>
                <a:gd name="T0" fmla="*/ 3 w 49"/>
                <a:gd name="T1" fmla="*/ 21 h 21"/>
                <a:gd name="T2" fmla="*/ 6 w 49"/>
                <a:gd name="T3" fmla="*/ 18 h 21"/>
                <a:gd name="T4" fmla="*/ 6 w 49"/>
                <a:gd name="T5" fmla="*/ 17 h 21"/>
                <a:gd name="T6" fmla="*/ 20 w 49"/>
                <a:gd name="T7" fmla="*/ 6 h 21"/>
                <a:gd name="T8" fmla="*/ 22 w 49"/>
                <a:gd name="T9" fmla="*/ 7 h 21"/>
                <a:gd name="T10" fmla="*/ 23 w 49"/>
                <a:gd name="T11" fmla="*/ 6 h 21"/>
                <a:gd name="T12" fmla="*/ 31 w 49"/>
                <a:gd name="T13" fmla="*/ 13 h 21"/>
                <a:gd name="T14" fmla="*/ 31 w 49"/>
                <a:gd name="T15" fmla="*/ 13 h 21"/>
                <a:gd name="T16" fmla="*/ 34 w 49"/>
                <a:gd name="T17" fmla="*/ 16 h 21"/>
                <a:gd name="T18" fmla="*/ 37 w 49"/>
                <a:gd name="T19" fmla="*/ 13 h 21"/>
                <a:gd name="T20" fmla="*/ 37 w 49"/>
                <a:gd name="T21" fmla="*/ 12 h 21"/>
                <a:gd name="T22" fmla="*/ 45 w 49"/>
                <a:gd name="T23" fmla="*/ 5 h 21"/>
                <a:gd name="T24" fmla="*/ 46 w 49"/>
                <a:gd name="T25" fmla="*/ 6 h 21"/>
                <a:gd name="T26" fmla="*/ 49 w 49"/>
                <a:gd name="T27" fmla="*/ 3 h 21"/>
                <a:gd name="T28" fmla="*/ 46 w 49"/>
                <a:gd name="T29" fmla="*/ 0 h 21"/>
                <a:gd name="T30" fmla="*/ 43 w 49"/>
                <a:gd name="T31" fmla="*/ 3 h 21"/>
                <a:gd name="T32" fmla="*/ 43 w 49"/>
                <a:gd name="T33" fmla="*/ 4 h 21"/>
                <a:gd name="T34" fmla="*/ 36 w 49"/>
                <a:gd name="T35" fmla="*/ 11 h 21"/>
                <a:gd name="T36" fmla="*/ 34 w 49"/>
                <a:gd name="T37" fmla="*/ 10 h 21"/>
                <a:gd name="T38" fmla="*/ 32 w 49"/>
                <a:gd name="T39" fmla="*/ 11 h 21"/>
                <a:gd name="T40" fmla="*/ 25 w 49"/>
                <a:gd name="T41" fmla="*/ 5 h 21"/>
                <a:gd name="T42" fmla="*/ 25 w 49"/>
                <a:gd name="T43" fmla="*/ 3 h 21"/>
                <a:gd name="T44" fmla="*/ 22 w 49"/>
                <a:gd name="T45" fmla="*/ 0 h 21"/>
                <a:gd name="T46" fmla="*/ 19 w 49"/>
                <a:gd name="T47" fmla="*/ 3 h 21"/>
                <a:gd name="T48" fmla="*/ 19 w 49"/>
                <a:gd name="T49" fmla="*/ 5 h 21"/>
                <a:gd name="T50" fmla="*/ 5 w 49"/>
                <a:gd name="T51" fmla="*/ 15 h 21"/>
                <a:gd name="T52" fmla="*/ 3 w 49"/>
                <a:gd name="T53" fmla="*/ 15 h 21"/>
                <a:gd name="T54" fmla="*/ 0 w 49"/>
                <a:gd name="T55" fmla="*/ 18 h 21"/>
                <a:gd name="T56" fmla="*/ 3 w 49"/>
                <a:gd name="T57" fmla="*/ 21 h 21"/>
                <a:gd name="T58" fmla="*/ 3 w 49"/>
                <a:gd name="T59" fmla="*/ 21 h 21"/>
                <a:gd name="T60" fmla="*/ 3 w 49"/>
                <a:gd name="T6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21">
                  <a:moveTo>
                    <a:pt x="3" y="21"/>
                  </a:moveTo>
                  <a:cubicBezTo>
                    <a:pt x="5" y="21"/>
                    <a:pt x="6" y="20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10" y="14"/>
                    <a:pt x="17" y="8"/>
                    <a:pt x="20" y="6"/>
                  </a:cubicBezTo>
                  <a:cubicBezTo>
                    <a:pt x="21" y="6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5" y="8"/>
                    <a:pt x="29" y="11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5"/>
                    <a:pt x="32" y="16"/>
                    <a:pt x="34" y="16"/>
                  </a:cubicBezTo>
                  <a:cubicBezTo>
                    <a:pt x="36" y="16"/>
                    <a:pt x="37" y="15"/>
                    <a:pt x="37" y="13"/>
                  </a:cubicBezTo>
                  <a:cubicBezTo>
                    <a:pt x="37" y="13"/>
                    <a:pt x="37" y="13"/>
                    <a:pt x="37" y="12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8" y="6"/>
                    <a:pt x="49" y="4"/>
                    <a:pt x="49" y="3"/>
                  </a:cubicBezTo>
                  <a:cubicBezTo>
                    <a:pt x="49" y="1"/>
                    <a:pt x="48" y="0"/>
                    <a:pt x="46" y="0"/>
                  </a:cubicBezTo>
                  <a:cubicBezTo>
                    <a:pt x="44" y="0"/>
                    <a:pt x="43" y="1"/>
                    <a:pt x="43" y="3"/>
                  </a:cubicBezTo>
                  <a:cubicBezTo>
                    <a:pt x="43" y="3"/>
                    <a:pt x="43" y="3"/>
                    <a:pt x="43" y="4"/>
                  </a:cubicBezTo>
                  <a:cubicBezTo>
                    <a:pt x="41" y="6"/>
                    <a:pt x="38" y="9"/>
                    <a:pt x="36" y="11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0" y="9"/>
                    <a:pt x="27" y="6"/>
                    <a:pt x="25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2"/>
                    <a:pt x="23" y="0"/>
                    <a:pt x="22" y="0"/>
                  </a:cubicBezTo>
                  <a:cubicBezTo>
                    <a:pt x="20" y="0"/>
                    <a:pt x="19" y="2"/>
                    <a:pt x="19" y="3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20"/>
                    <a:pt x="2" y="21"/>
                    <a:pt x="3" y="21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08167" y="1287863"/>
            <a:ext cx="636526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4D596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1.</a:t>
            </a:r>
            <a:r>
              <a:rPr lang="ru-RU" sz="1600" b="1" dirty="0">
                <a:solidFill>
                  <a:srgbClr val="4D59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Создание единого информационного пространства</a:t>
            </a:r>
          </a:p>
          <a:p>
            <a:endParaRPr lang="en-GB" sz="1500" dirty="0">
              <a:solidFill>
                <a:srgbClr val="4D5964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8" y="2530836"/>
            <a:ext cx="430881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2.</a:t>
            </a:r>
            <a:r>
              <a:rPr lang="ru-RU" sz="1600" b="1" dirty="0">
                <a:solidFill>
                  <a:srgbClr val="F567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Информационные ресурсы</a:t>
            </a:r>
            <a:endParaRPr lang="en-US" sz="1600" b="1" dirty="0">
              <a:solidFill>
                <a:srgbClr val="F5671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500" dirty="0">
              <a:solidFill>
                <a:schemeClr val="bg1">
                  <a:lumMod val="8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6" y="4651653"/>
            <a:ext cx="32259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4.</a:t>
            </a:r>
            <a:r>
              <a:rPr lang="ru-RU" sz="1600" b="1" dirty="0">
                <a:solidFill>
                  <a:srgbClr val="F567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Личный кабинет</a:t>
            </a:r>
            <a:endParaRPr lang="en-US" sz="1600" b="1" dirty="0">
              <a:solidFill>
                <a:srgbClr val="F5671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5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2599" y="3628887"/>
            <a:ext cx="5199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4D596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3.</a:t>
            </a:r>
            <a:r>
              <a:rPr lang="ru-RU" sz="1600" b="1" dirty="0">
                <a:solidFill>
                  <a:srgbClr val="4D59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Поиск</a:t>
            </a:r>
            <a:endParaRPr lang="en-GB" sz="1500" dirty="0">
              <a:solidFill>
                <a:srgbClr val="4D5964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08167" y="1594233"/>
            <a:ext cx="6531351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 dirty="0">
                <a:solidFill>
                  <a:srgbClr val="4D5964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Обеспечение Клиентов основной информацией об использовании корпоративных финансовых продуктов с удобным и интуитивным интерфейсом для её получения</a:t>
            </a:r>
            <a:endParaRPr lang="en-US" sz="1300" dirty="0">
              <a:solidFill>
                <a:srgbClr val="4D5964"/>
              </a:solidFill>
              <a:latin typeface="Source Sans Pro" panose="020B0503030403020204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8" y="2850552"/>
            <a:ext cx="61092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 dirty="0">
                <a:solidFill>
                  <a:srgbClr val="4D5964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Создание общих информационных ресурсов банка (кредитные линии, факторинг, отчеты</a:t>
            </a:r>
            <a:r>
              <a:rPr lang="en-US" sz="1300" dirty="0">
                <a:solidFill>
                  <a:srgbClr val="4D5964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ru-RU" sz="1300" dirty="0">
                <a:solidFill>
                  <a:srgbClr val="4D5964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шаблоны документов, сообщения)</a:t>
            </a:r>
            <a:endParaRPr lang="en-GB" sz="1300" dirty="0">
              <a:solidFill>
                <a:srgbClr val="4D5964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2599" y="3948603"/>
            <a:ext cx="6531351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 dirty="0">
                <a:solidFill>
                  <a:srgbClr val="4D5964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Предоставление удобных и эффективных возможностей поиска информации</a:t>
            </a:r>
            <a:endParaRPr lang="en-US" sz="1300" dirty="0">
              <a:solidFill>
                <a:srgbClr val="4D5964"/>
              </a:solidFill>
              <a:latin typeface="Source Sans Pro" panose="020B0503030403020204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5388" y="4996997"/>
            <a:ext cx="617197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 dirty="0">
                <a:solidFill>
                  <a:srgbClr val="4D5964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Обеспечение дополнительных возможностей информирования и взаимодействия Клиентов с Банком</a:t>
            </a:r>
            <a:endParaRPr lang="en-US" sz="1300" dirty="0">
              <a:solidFill>
                <a:srgbClr val="4D5964"/>
              </a:solidFill>
              <a:highlight>
                <a:srgbClr val="FFFF00"/>
              </a:highlight>
              <a:latin typeface="Source Sans Pro" panose="020B0503030403020204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4838055" y="1621119"/>
            <a:ext cx="121958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02600" y="2878065"/>
            <a:ext cx="1204679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87392" y="3953977"/>
            <a:ext cx="1204679" cy="0"/>
          </a:xfrm>
          <a:prstGeom prst="line">
            <a:avLst/>
          </a:prstGeom>
          <a:ln w="28575">
            <a:solidFill>
              <a:srgbClr val="4D5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02600" y="4987607"/>
            <a:ext cx="1204679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4862599" y="1220590"/>
            <a:ext cx="363147" cy="330240"/>
          </a:xfrm>
          <a:custGeom>
            <a:avLst/>
            <a:gdLst>
              <a:gd name="T0" fmla="*/ 618 w 618"/>
              <a:gd name="T1" fmla="*/ 316 h 562"/>
              <a:gd name="T2" fmla="*/ 463 w 618"/>
              <a:gd name="T3" fmla="*/ 239 h 562"/>
              <a:gd name="T4" fmla="*/ 463 w 618"/>
              <a:gd name="T5" fmla="*/ 77 h 562"/>
              <a:gd name="T6" fmla="*/ 310 w 618"/>
              <a:gd name="T7" fmla="*/ 0 h 562"/>
              <a:gd name="T8" fmla="*/ 155 w 618"/>
              <a:gd name="T9" fmla="*/ 77 h 562"/>
              <a:gd name="T10" fmla="*/ 155 w 618"/>
              <a:gd name="T11" fmla="*/ 239 h 562"/>
              <a:gd name="T12" fmla="*/ 0 w 618"/>
              <a:gd name="T13" fmla="*/ 318 h 562"/>
              <a:gd name="T14" fmla="*/ 0 w 618"/>
              <a:gd name="T15" fmla="*/ 483 h 562"/>
              <a:gd name="T16" fmla="*/ 155 w 618"/>
              <a:gd name="T17" fmla="*/ 562 h 562"/>
              <a:gd name="T18" fmla="*/ 310 w 618"/>
              <a:gd name="T19" fmla="*/ 483 h 562"/>
              <a:gd name="T20" fmla="*/ 310 w 618"/>
              <a:gd name="T21" fmla="*/ 483 h 562"/>
              <a:gd name="T22" fmla="*/ 463 w 618"/>
              <a:gd name="T23" fmla="*/ 560 h 562"/>
              <a:gd name="T24" fmla="*/ 618 w 618"/>
              <a:gd name="T25" fmla="*/ 483 h 562"/>
              <a:gd name="T26" fmla="*/ 618 w 618"/>
              <a:gd name="T27" fmla="*/ 316 h 562"/>
              <a:gd name="T28" fmla="*/ 310 w 618"/>
              <a:gd name="T29" fmla="*/ 24 h 562"/>
              <a:gd name="T30" fmla="*/ 415 w 618"/>
              <a:gd name="T31" fmla="*/ 77 h 562"/>
              <a:gd name="T32" fmla="*/ 310 w 618"/>
              <a:gd name="T33" fmla="*/ 132 h 562"/>
              <a:gd name="T34" fmla="*/ 203 w 618"/>
              <a:gd name="T35" fmla="*/ 77 h 562"/>
              <a:gd name="T36" fmla="*/ 310 w 618"/>
              <a:gd name="T37" fmla="*/ 24 h 562"/>
              <a:gd name="T38" fmla="*/ 155 w 618"/>
              <a:gd name="T39" fmla="*/ 371 h 562"/>
              <a:gd name="T40" fmla="*/ 47 w 618"/>
              <a:gd name="T41" fmla="*/ 318 h 562"/>
              <a:gd name="T42" fmla="*/ 155 w 618"/>
              <a:gd name="T43" fmla="*/ 263 h 562"/>
              <a:gd name="T44" fmla="*/ 260 w 618"/>
              <a:gd name="T45" fmla="*/ 318 h 562"/>
              <a:gd name="T46" fmla="*/ 155 w 618"/>
              <a:gd name="T47" fmla="*/ 371 h 562"/>
              <a:gd name="T48" fmla="*/ 463 w 618"/>
              <a:gd name="T49" fmla="*/ 371 h 562"/>
              <a:gd name="T50" fmla="*/ 358 w 618"/>
              <a:gd name="T51" fmla="*/ 316 h 562"/>
              <a:gd name="T52" fmla="*/ 463 w 618"/>
              <a:gd name="T53" fmla="*/ 263 h 562"/>
              <a:gd name="T54" fmla="*/ 571 w 618"/>
              <a:gd name="T55" fmla="*/ 316 h 562"/>
              <a:gd name="T56" fmla="*/ 463 w 618"/>
              <a:gd name="T57" fmla="*/ 371 h 562"/>
              <a:gd name="T58" fmla="*/ 463 w 618"/>
              <a:gd name="T59" fmla="*/ 371 h 562"/>
              <a:gd name="T60" fmla="*/ 463 w 618"/>
              <a:gd name="T61" fmla="*/ 371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18" h="562">
                <a:moveTo>
                  <a:pt x="618" y="316"/>
                </a:moveTo>
                <a:lnTo>
                  <a:pt x="463" y="239"/>
                </a:lnTo>
                <a:lnTo>
                  <a:pt x="463" y="77"/>
                </a:lnTo>
                <a:lnTo>
                  <a:pt x="310" y="0"/>
                </a:lnTo>
                <a:lnTo>
                  <a:pt x="155" y="77"/>
                </a:lnTo>
                <a:lnTo>
                  <a:pt x="155" y="239"/>
                </a:lnTo>
                <a:lnTo>
                  <a:pt x="0" y="318"/>
                </a:lnTo>
                <a:lnTo>
                  <a:pt x="0" y="483"/>
                </a:lnTo>
                <a:lnTo>
                  <a:pt x="155" y="562"/>
                </a:lnTo>
                <a:lnTo>
                  <a:pt x="310" y="483"/>
                </a:lnTo>
                <a:lnTo>
                  <a:pt x="310" y="483"/>
                </a:lnTo>
                <a:lnTo>
                  <a:pt x="463" y="560"/>
                </a:lnTo>
                <a:lnTo>
                  <a:pt x="618" y="483"/>
                </a:lnTo>
                <a:lnTo>
                  <a:pt x="618" y="316"/>
                </a:lnTo>
                <a:close/>
                <a:moveTo>
                  <a:pt x="310" y="24"/>
                </a:moveTo>
                <a:lnTo>
                  <a:pt x="415" y="77"/>
                </a:lnTo>
                <a:lnTo>
                  <a:pt x="310" y="132"/>
                </a:lnTo>
                <a:lnTo>
                  <a:pt x="203" y="77"/>
                </a:lnTo>
                <a:lnTo>
                  <a:pt x="310" y="24"/>
                </a:lnTo>
                <a:close/>
                <a:moveTo>
                  <a:pt x="155" y="371"/>
                </a:moveTo>
                <a:lnTo>
                  <a:pt x="47" y="318"/>
                </a:lnTo>
                <a:lnTo>
                  <a:pt x="155" y="263"/>
                </a:lnTo>
                <a:lnTo>
                  <a:pt x="260" y="318"/>
                </a:lnTo>
                <a:lnTo>
                  <a:pt x="155" y="371"/>
                </a:lnTo>
                <a:close/>
                <a:moveTo>
                  <a:pt x="463" y="371"/>
                </a:moveTo>
                <a:lnTo>
                  <a:pt x="358" y="316"/>
                </a:lnTo>
                <a:lnTo>
                  <a:pt x="463" y="263"/>
                </a:lnTo>
                <a:lnTo>
                  <a:pt x="571" y="316"/>
                </a:lnTo>
                <a:lnTo>
                  <a:pt x="463" y="371"/>
                </a:lnTo>
                <a:close/>
                <a:moveTo>
                  <a:pt x="463" y="371"/>
                </a:moveTo>
                <a:lnTo>
                  <a:pt x="463" y="371"/>
                </a:lnTo>
                <a:close/>
              </a:path>
            </a:pathLst>
          </a:custGeom>
          <a:solidFill>
            <a:srgbClr val="4D59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4862599" y="2468723"/>
            <a:ext cx="337311" cy="335982"/>
          </a:xfrm>
          <a:custGeom>
            <a:avLst/>
            <a:gdLst>
              <a:gd name="T0" fmla="*/ 424 w 427"/>
              <a:gd name="T1" fmla="*/ 2 h 425"/>
              <a:gd name="T2" fmla="*/ 418 w 427"/>
              <a:gd name="T3" fmla="*/ 0 h 425"/>
              <a:gd name="T4" fmla="*/ 306 w 427"/>
              <a:gd name="T5" fmla="*/ 19 h 425"/>
              <a:gd name="T6" fmla="*/ 212 w 427"/>
              <a:gd name="T7" fmla="*/ 86 h 425"/>
              <a:gd name="T8" fmla="*/ 166 w 427"/>
              <a:gd name="T9" fmla="*/ 137 h 425"/>
              <a:gd name="T10" fmla="*/ 67 w 427"/>
              <a:gd name="T11" fmla="*/ 142 h 425"/>
              <a:gd name="T12" fmla="*/ 61 w 427"/>
              <a:gd name="T13" fmla="*/ 146 h 425"/>
              <a:gd name="T14" fmla="*/ 2 w 427"/>
              <a:gd name="T15" fmla="*/ 246 h 425"/>
              <a:gd name="T16" fmla="*/ 4 w 427"/>
              <a:gd name="T17" fmla="*/ 256 h 425"/>
              <a:gd name="T18" fmla="*/ 20 w 427"/>
              <a:gd name="T19" fmla="*/ 273 h 425"/>
              <a:gd name="T20" fmla="*/ 26 w 427"/>
              <a:gd name="T21" fmla="*/ 275 h 425"/>
              <a:gd name="T22" fmla="*/ 29 w 427"/>
              <a:gd name="T23" fmla="*/ 275 h 425"/>
              <a:gd name="T24" fmla="*/ 101 w 427"/>
              <a:gd name="T25" fmla="*/ 253 h 425"/>
              <a:gd name="T26" fmla="*/ 174 w 427"/>
              <a:gd name="T27" fmla="*/ 326 h 425"/>
              <a:gd name="T28" fmla="*/ 152 w 427"/>
              <a:gd name="T29" fmla="*/ 398 h 425"/>
              <a:gd name="T30" fmla="*/ 154 w 427"/>
              <a:gd name="T31" fmla="*/ 406 h 425"/>
              <a:gd name="T32" fmla="*/ 170 w 427"/>
              <a:gd name="T33" fmla="*/ 423 h 425"/>
              <a:gd name="T34" fmla="*/ 176 w 427"/>
              <a:gd name="T35" fmla="*/ 425 h 425"/>
              <a:gd name="T36" fmla="*/ 181 w 427"/>
              <a:gd name="T37" fmla="*/ 424 h 425"/>
              <a:gd name="T38" fmla="*/ 281 w 427"/>
              <a:gd name="T39" fmla="*/ 366 h 425"/>
              <a:gd name="T40" fmla="*/ 285 w 427"/>
              <a:gd name="T41" fmla="*/ 359 h 425"/>
              <a:gd name="T42" fmla="*/ 290 w 427"/>
              <a:gd name="T43" fmla="*/ 260 h 425"/>
              <a:gd name="T44" fmla="*/ 341 w 427"/>
              <a:gd name="T45" fmla="*/ 215 h 425"/>
              <a:gd name="T46" fmla="*/ 407 w 427"/>
              <a:gd name="T47" fmla="*/ 121 h 425"/>
              <a:gd name="T48" fmla="*/ 427 w 427"/>
              <a:gd name="T49" fmla="*/ 8 h 425"/>
              <a:gd name="T50" fmla="*/ 424 w 427"/>
              <a:gd name="T51" fmla="*/ 2 h 425"/>
              <a:gd name="T52" fmla="*/ 361 w 427"/>
              <a:gd name="T53" fmla="*/ 101 h 425"/>
              <a:gd name="T54" fmla="*/ 343 w 427"/>
              <a:gd name="T55" fmla="*/ 108 h 425"/>
              <a:gd name="T56" fmla="*/ 326 w 427"/>
              <a:gd name="T57" fmla="*/ 101 h 425"/>
              <a:gd name="T58" fmla="*/ 318 w 427"/>
              <a:gd name="T59" fmla="*/ 83 h 425"/>
              <a:gd name="T60" fmla="*/ 326 w 427"/>
              <a:gd name="T61" fmla="*/ 66 h 425"/>
              <a:gd name="T62" fmla="*/ 343 w 427"/>
              <a:gd name="T63" fmla="*/ 58 h 425"/>
              <a:gd name="T64" fmla="*/ 361 w 427"/>
              <a:gd name="T65" fmla="*/ 66 h 425"/>
              <a:gd name="T66" fmla="*/ 368 w 427"/>
              <a:gd name="T67" fmla="*/ 83 h 425"/>
              <a:gd name="T68" fmla="*/ 361 w 427"/>
              <a:gd name="T69" fmla="*/ 101 h 425"/>
              <a:gd name="T70" fmla="*/ 361 w 427"/>
              <a:gd name="T71" fmla="*/ 101 h 425"/>
              <a:gd name="T72" fmla="*/ 361 w 427"/>
              <a:gd name="T73" fmla="*/ 10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7" h="425">
                <a:moveTo>
                  <a:pt x="424" y="2"/>
                </a:moveTo>
                <a:cubicBezTo>
                  <a:pt x="422" y="1"/>
                  <a:pt x="420" y="0"/>
                  <a:pt x="418" y="0"/>
                </a:cubicBezTo>
                <a:cubicBezTo>
                  <a:pt x="373" y="0"/>
                  <a:pt x="335" y="6"/>
                  <a:pt x="306" y="19"/>
                </a:cubicBezTo>
                <a:cubicBezTo>
                  <a:pt x="276" y="31"/>
                  <a:pt x="245" y="53"/>
                  <a:pt x="212" y="86"/>
                </a:cubicBezTo>
                <a:cubicBezTo>
                  <a:pt x="198" y="100"/>
                  <a:pt x="183" y="117"/>
                  <a:pt x="166" y="137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5" y="142"/>
                  <a:pt x="62" y="144"/>
                  <a:pt x="61" y="146"/>
                </a:cubicBezTo>
                <a:cubicBezTo>
                  <a:pt x="2" y="246"/>
                  <a:pt x="2" y="246"/>
                  <a:pt x="2" y="246"/>
                </a:cubicBezTo>
                <a:cubicBezTo>
                  <a:pt x="0" y="250"/>
                  <a:pt x="1" y="253"/>
                  <a:pt x="4" y="256"/>
                </a:cubicBezTo>
                <a:cubicBezTo>
                  <a:pt x="20" y="273"/>
                  <a:pt x="20" y="273"/>
                  <a:pt x="20" y="273"/>
                </a:cubicBezTo>
                <a:cubicBezTo>
                  <a:pt x="22" y="275"/>
                  <a:pt x="24" y="275"/>
                  <a:pt x="26" y="275"/>
                </a:cubicBezTo>
                <a:cubicBezTo>
                  <a:pt x="27" y="275"/>
                  <a:pt x="28" y="275"/>
                  <a:pt x="29" y="275"/>
                </a:cubicBezTo>
                <a:cubicBezTo>
                  <a:pt x="101" y="253"/>
                  <a:pt x="101" y="253"/>
                  <a:pt x="101" y="253"/>
                </a:cubicBezTo>
                <a:cubicBezTo>
                  <a:pt x="174" y="326"/>
                  <a:pt x="174" y="326"/>
                  <a:pt x="174" y="326"/>
                </a:cubicBezTo>
                <a:cubicBezTo>
                  <a:pt x="152" y="398"/>
                  <a:pt x="152" y="398"/>
                  <a:pt x="152" y="398"/>
                </a:cubicBezTo>
                <a:cubicBezTo>
                  <a:pt x="151" y="401"/>
                  <a:pt x="152" y="404"/>
                  <a:pt x="154" y="406"/>
                </a:cubicBezTo>
                <a:cubicBezTo>
                  <a:pt x="170" y="423"/>
                  <a:pt x="170" y="423"/>
                  <a:pt x="170" y="423"/>
                </a:cubicBezTo>
                <a:cubicBezTo>
                  <a:pt x="172" y="425"/>
                  <a:pt x="174" y="425"/>
                  <a:pt x="176" y="425"/>
                </a:cubicBezTo>
                <a:cubicBezTo>
                  <a:pt x="178" y="425"/>
                  <a:pt x="179" y="425"/>
                  <a:pt x="181" y="424"/>
                </a:cubicBezTo>
                <a:cubicBezTo>
                  <a:pt x="281" y="366"/>
                  <a:pt x="281" y="366"/>
                  <a:pt x="281" y="366"/>
                </a:cubicBezTo>
                <a:cubicBezTo>
                  <a:pt x="283" y="364"/>
                  <a:pt x="285" y="362"/>
                  <a:pt x="285" y="359"/>
                </a:cubicBezTo>
                <a:cubicBezTo>
                  <a:pt x="290" y="260"/>
                  <a:pt x="290" y="260"/>
                  <a:pt x="290" y="260"/>
                </a:cubicBezTo>
                <a:cubicBezTo>
                  <a:pt x="310" y="244"/>
                  <a:pt x="327" y="228"/>
                  <a:pt x="341" y="215"/>
                </a:cubicBezTo>
                <a:cubicBezTo>
                  <a:pt x="372" y="183"/>
                  <a:pt x="394" y="152"/>
                  <a:pt x="407" y="121"/>
                </a:cubicBezTo>
                <a:cubicBezTo>
                  <a:pt x="420" y="89"/>
                  <a:pt x="427" y="52"/>
                  <a:pt x="427" y="8"/>
                </a:cubicBezTo>
                <a:cubicBezTo>
                  <a:pt x="427" y="6"/>
                  <a:pt x="426" y="4"/>
                  <a:pt x="424" y="2"/>
                </a:cubicBezTo>
                <a:close/>
                <a:moveTo>
                  <a:pt x="361" y="101"/>
                </a:moveTo>
                <a:cubicBezTo>
                  <a:pt x="356" y="106"/>
                  <a:pt x="350" y="108"/>
                  <a:pt x="343" y="108"/>
                </a:cubicBezTo>
                <a:cubicBezTo>
                  <a:pt x="336" y="108"/>
                  <a:pt x="330" y="106"/>
                  <a:pt x="326" y="101"/>
                </a:cubicBezTo>
                <a:cubicBezTo>
                  <a:pt x="321" y="96"/>
                  <a:pt x="318" y="90"/>
                  <a:pt x="318" y="83"/>
                </a:cubicBezTo>
                <a:cubicBezTo>
                  <a:pt x="318" y="76"/>
                  <a:pt x="321" y="71"/>
                  <a:pt x="326" y="66"/>
                </a:cubicBezTo>
                <a:cubicBezTo>
                  <a:pt x="330" y="61"/>
                  <a:pt x="336" y="58"/>
                  <a:pt x="343" y="58"/>
                </a:cubicBezTo>
                <a:cubicBezTo>
                  <a:pt x="350" y="58"/>
                  <a:pt x="356" y="61"/>
                  <a:pt x="361" y="66"/>
                </a:cubicBezTo>
                <a:cubicBezTo>
                  <a:pt x="366" y="71"/>
                  <a:pt x="368" y="76"/>
                  <a:pt x="368" y="83"/>
                </a:cubicBezTo>
                <a:cubicBezTo>
                  <a:pt x="368" y="90"/>
                  <a:pt x="366" y="96"/>
                  <a:pt x="361" y="101"/>
                </a:cubicBezTo>
                <a:close/>
                <a:moveTo>
                  <a:pt x="361" y="101"/>
                </a:moveTo>
                <a:cubicBezTo>
                  <a:pt x="361" y="101"/>
                  <a:pt x="361" y="101"/>
                  <a:pt x="361" y="101"/>
                </a:cubicBezTo>
              </a:path>
            </a:pathLst>
          </a:custGeom>
          <a:solidFill>
            <a:srgbClr val="F567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862599" y="4593862"/>
            <a:ext cx="362427" cy="325003"/>
            <a:chOff x="5949950" y="3300419"/>
            <a:chExt cx="292100" cy="261938"/>
          </a:xfrm>
          <a:solidFill>
            <a:srgbClr val="F5671E"/>
          </a:solidFill>
        </p:grpSpPr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5949950" y="3300419"/>
              <a:ext cx="292100" cy="219075"/>
            </a:xfrm>
            <a:custGeom>
              <a:avLst/>
              <a:gdLst>
                <a:gd name="T0" fmla="*/ 70 w 75"/>
                <a:gd name="T1" fmla="*/ 0 h 56"/>
                <a:gd name="T2" fmla="*/ 5 w 75"/>
                <a:gd name="T3" fmla="*/ 0 h 56"/>
                <a:gd name="T4" fmla="*/ 0 w 75"/>
                <a:gd name="T5" fmla="*/ 5 h 56"/>
                <a:gd name="T6" fmla="*/ 0 w 75"/>
                <a:gd name="T7" fmla="*/ 52 h 56"/>
                <a:gd name="T8" fmla="*/ 5 w 75"/>
                <a:gd name="T9" fmla="*/ 56 h 56"/>
                <a:gd name="T10" fmla="*/ 70 w 75"/>
                <a:gd name="T11" fmla="*/ 56 h 56"/>
                <a:gd name="T12" fmla="*/ 75 w 75"/>
                <a:gd name="T13" fmla="*/ 52 h 56"/>
                <a:gd name="T14" fmla="*/ 75 w 75"/>
                <a:gd name="T15" fmla="*/ 5 h 56"/>
                <a:gd name="T16" fmla="*/ 70 w 75"/>
                <a:gd name="T17" fmla="*/ 0 h 56"/>
                <a:gd name="T18" fmla="*/ 69 w 75"/>
                <a:gd name="T19" fmla="*/ 48 h 56"/>
                <a:gd name="T20" fmla="*/ 6 w 75"/>
                <a:gd name="T21" fmla="*/ 48 h 56"/>
                <a:gd name="T22" fmla="*/ 6 w 75"/>
                <a:gd name="T23" fmla="*/ 6 h 56"/>
                <a:gd name="T24" fmla="*/ 69 w 75"/>
                <a:gd name="T25" fmla="*/ 6 h 56"/>
                <a:gd name="T26" fmla="*/ 69 w 75"/>
                <a:gd name="T27" fmla="*/ 48 h 56"/>
                <a:gd name="T28" fmla="*/ 69 w 75"/>
                <a:gd name="T29" fmla="*/ 48 h 56"/>
                <a:gd name="T30" fmla="*/ 69 w 75"/>
                <a:gd name="T31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56">
                  <a:moveTo>
                    <a:pt x="7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56"/>
                    <a:pt x="75" y="54"/>
                    <a:pt x="75" y="5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lose/>
                  <a:moveTo>
                    <a:pt x="69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69" y="48"/>
                  </a:ln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027738" y="3527432"/>
              <a:ext cx="133350" cy="34925"/>
            </a:xfrm>
            <a:custGeom>
              <a:avLst/>
              <a:gdLst>
                <a:gd name="T0" fmla="*/ 22 w 84"/>
                <a:gd name="T1" fmla="*/ 0 h 22"/>
                <a:gd name="T2" fmla="*/ 0 w 84"/>
                <a:gd name="T3" fmla="*/ 22 h 22"/>
                <a:gd name="T4" fmla="*/ 84 w 84"/>
                <a:gd name="T5" fmla="*/ 22 h 22"/>
                <a:gd name="T6" fmla="*/ 64 w 84"/>
                <a:gd name="T7" fmla="*/ 0 h 22"/>
                <a:gd name="T8" fmla="*/ 22 w 84"/>
                <a:gd name="T9" fmla="*/ 0 h 22"/>
                <a:gd name="T10" fmla="*/ 22 w 84"/>
                <a:gd name="T11" fmla="*/ 0 h 22"/>
                <a:gd name="T12" fmla="*/ 22 w 8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2">
                  <a:moveTo>
                    <a:pt x="22" y="0"/>
                  </a:moveTo>
                  <a:lnTo>
                    <a:pt x="0" y="22"/>
                  </a:lnTo>
                  <a:lnTo>
                    <a:pt x="84" y="22"/>
                  </a:lnTo>
                  <a:lnTo>
                    <a:pt x="64" y="0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5995988" y="3375032"/>
              <a:ext cx="192088" cy="80963"/>
            </a:xfrm>
            <a:custGeom>
              <a:avLst/>
              <a:gdLst>
                <a:gd name="T0" fmla="*/ 3 w 49"/>
                <a:gd name="T1" fmla="*/ 21 h 21"/>
                <a:gd name="T2" fmla="*/ 6 w 49"/>
                <a:gd name="T3" fmla="*/ 18 h 21"/>
                <a:gd name="T4" fmla="*/ 6 w 49"/>
                <a:gd name="T5" fmla="*/ 17 h 21"/>
                <a:gd name="T6" fmla="*/ 20 w 49"/>
                <a:gd name="T7" fmla="*/ 6 h 21"/>
                <a:gd name="T8" fmla="*/ 22 w 49"/>
                <a:gd name="T9" fmla="*/ 7 h 21"/>
                <a:gd name="T10" fmla="*/ 23 w 49"/>
                <a:gd name="T11" fmla="*/ 6 h 21"/>
                <a:gd name="T12" fmla="*/ 31 w 49"/>
                <a:gd name="T13" fmla="*/ 13 h 21"/>
                <a:gd name="T14" fmla="*/ 31 w 49"/>
                <a:gd name="T15" fmla="*/ 13 h 21"/>
                <a:gd name="T16" fmla="*/ 34 w 49"/>
                <a:gd name="T17" fmla="*/ 16 h 21"/>
                <a:gd name="T18" fmla="*/ 37 w 49"/>
                <a:gd name="T19" fmla="*/ 13 h 21"/>
                <a:gd name="T20" fmla="*/ 37 w 49"/>
                <a:gd name="T21" fmla="*/ 12 h 21"/>
                <a:gd name="T22" fmla="*/ 45 w 49"/>
                <a:gd name="T23" fmla="*/ 5 h 21"/>
                <a:gd name="T24" fmla="*/ 46 w 49"/>
                <a:gd name="T25" fmla="*/ 6 h 21"/>
                <a:gd name="T26" fmla="*/ 49 w 49"/>
                <a:gd name="T27" fmla="*/ 3 h 21"/>
                <a:gd name="T28" fmla="*/ 46 w 49"/>
                <a:gd name="T29" fmla="*/ 0 h 21"/>
                <a:gd name="T30" fmla="*/ 43 w 49"/>
                <a:gd name="T31" fmla="*/ 3 h 21"/>
                <a:gd name="T32" fmla="*/ 43 w 49"/>
                <a:gd name="T33" fmla="*/ 4 h 21"/>
                <a:gd name="T34" fmla="*/ 36 w 49"/>
                <a:gd name="T35" fmla="*/ 11 h 21"/>
                <a:gd name="T36" fmla="*/ 34 w 49"/>
                <a:gd name="T37" fmla="*/ 10 h 21"/>
                <a:gd name="T38" fmla="*/ 32 w 49"/>
                <a:gd name="T39" fmla="*/ 11 h 21"/>
                <a:gd name="T40" fmla="*/ 25 w 49"/>
                <a:gd name="T41" fmla="*/ 5 h 21"/>
                <a:gd name="T42" fmla="*/ 25 w 49"/>
                <a:gd name="T43" fmla="*/ 3 h 21"/>
                <a:gd name="T44" fmla="*/ 22 w 49"/>
                <a:gd name="T45" fmla="*/ 0 h 21"/>
                <a:gd name="T46" fmla="*/ 19 w 49"/>
                <a:gd name="T47" fmla="*/ 3 h 21"/>
                <a:gd name="T48" fmla="*/ 19 w 49"/>
                <a:gd name="T49" fmla="*/ 5 h 21"/>
                <a:gd name="T50" fmla="*/ 5 w 49"/>
                <a:gd name="T51" fmla="*/ 15 h 21"/>
                <a:gd name="T52" fmla="*/ 3 w 49"/>
                <a:gd name="T53" fmla="*/ 15 h 21"/>
                <a:gd name="T54" fmla="*/ 0 w 49"/>
                <a:gd name="T55" fmla="*/ 18 h 21"/>
                <a:gd name="T56" fmla="*/ 3 w 49"/>
                <a:gd name="T57" fmla="*/ 21 h 21"/>
                <a:gd name="T58" fmla="*/ 3 w 49"/>
                <a:gd name="T59" fmla="*/ 21 h 21"/>
                <a:gd name="T60" fmla="*/ 3 w 49"/>
                <a:gd name="T6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21">
                  <a:moveTo>
                    <a:pt x="3" y="21"/>
                  </a:moveTo>
                  <a:cubicBezTo>
                    <a:pt x="5" y="21"/>
                    <a:pt x="6" y="20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10" y="14"/>
                    <a:pt x="17" y="8"/>
                    <a:pt x="20" y="6"/>
                  </a:cubicBezTo>
                  <a:cubicBezTo>
                    <a:pt x="21" y="6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5" y="8"/>
                    <a:pt x="29" y="11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5"/>
                    <a:pt x="32" y="16"/>
                    <a:pt x="34" y="16"/>
                  </a:cubicBezTo>
                  <a:cubicBezTo>
                    <a:pt x="36" y="16"/>
                    <a:pt x="37" y="15"/>
                    <a:pt x="37" y="13"/>
                  </a:cubicBezTo>
                  <a:cubicBezTo>
                    <a:pt x="37" y="13"/>
                    <a:pt x="37" y="13"/>
                    <a:pt x="37" y="12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8" y="6"/>
                    <a:pt x="49" y="4"/>
                    <a:pt x="49" y="3"/>
                  </a:cubicBezTo>
                  <a:cubicBezTo>
                    <a:pt x="49" y="1"/>
                    <a:pt x="48" y="0"/>
                    <a:pt x="46" y="0"/>
                  </a:cubicBezTo>
                  <a:cubicBezTo>
                    <a:pt x="44" y="0"/>
                    <a:pt x="43" y="1"/>
                    <a:pt x="43" y="3"/>
                  </a:cubicBezTo>
                  <a:cubicBezTo>
                    <a:pt x="43" y="3"/>
                    <a:pt x="43" y="3"/>
                    <a:pt x="43" y="4"/>
                  </a:cubicBezTo>
                  <a:cubicBezTo>
                    <a:pt x="41" y="6"/>
                    <a:pt x="38" y="9"/>
                    <a:pt x="36" y="11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0" y="9"/>
                    <a:pt x="27" y="6"/>
                    <a:pt x="25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2"/>
                    <a:pt x="23" y="0"/>
                    <a:pt x="22" y="0"/>
                  </a:cubicBezTo>
                  <a:cubicBezTo>
                    <a:pt x="20" y="0"/>
                    <a:pt x="19" y="2"/>
                    <a:pt x="19" y="3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20"/>
                    <a:pt x="2" y="21"/>
                    <a:pt x="3" y="21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75EBB6C-3868-47C3-B90C-9F6BFFEC2166}"/>
              </a:ext>
            </a:extLst>
          </p:cNvPr>
          <p:cNvSpPr txBox="1"/>
          <p:nvPr/>
        </p:nvSpPr>
        <p:spPr>
          <a:xfrm>
            <a:off x="5221766" y="5858781"/>
            <a:ext cx="274348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4D596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</a:t>
            </a:r>
            <a:r>
              <a:rPr lang="en-GB" sz="1500" dirty="0">
                <a:solidFill>
                  <a:srgbClr val="4D596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r>
              <a:rPr lang="ru-RU" sz="1600" b="1" dirty="0">
                <a:solidFill>
                  <a:srgbClr val="4D59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Обратная связь</a:t>
            </a:r>
            <a:endParaRPr lang="en-US" sz="1600" b="1" dirty="0">
              <a:solidFill>
                <a:srgbClr val="4D59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500" dirty="0">
              <a:solidFill>
                <a:srgbClr val="4D5964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4840F6-8574-4A7E-A2D2-358A779FF9E5}"/>
              </a:ext>
            </a:extLst>
          </p:cNvPr>
          <p:cNvSpPr txBox="1"/>
          <p:nvPr/>
        </p:nvSpPr>
        <p:spPr>
          <a:xfrm>
            <a:off x="5221766" y="6190529"/>
            <a:ext cx="6531351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 dirty="0">
                <a:solidFill>
                  <a:srgbClr val="4D5964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Обеспечение обратной связи от Клиентов</a:t>
            </a:r>
            <a:endParaRPr lang="en-US" sz="1300" dirty="0">
              <a:solidFill>
                <a:srgbClr val="4D5964"/>
              </a:solidFill>
              <a:latin typeface="Source Sans Pro" panose="020B0503030403020204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48" name="Straight Connector 33">
            <a:extLst>
              <a:ext uri="{FF2B5EF4-FFF2-40B4-BE49-F238E27FC236}">
                <a16:creationId xmlns:a16="http://schemas.microsoft.com/office/drawing/2014/main" id="{DF26674C-31AA-488B-A01B-E0D38B0D7FB5}"/>
              </a:ext>
            </a:extLst>
          </p:cNvPr>
          <p:cNvCxnSpPr/>
          <p:nvPr/>
        </p:nvCxnSpPr>
        <p:spPr>
          <a:xfrm>
            <a:off x="4866559" y="6195903"/>
            <a:ext cx="1204679" cy="0"/>
          </a:xfrm>
          <a:prstGeom prst="line">
            <a:avLst/>
          </a:prstGeom>
          <a:ln w="28575">
            <a:solidFill>
              <a:srgbClr val="4D5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56">
            <a:extLst>
              <a:ext uri="{FF2B5EF4-FFF2-40B4-BE49-F238E27FC236}">
                <a16:creationId xmlns:a16="http://schemas.microsoft.com/office/drawing/2014/main" id="{892DAC50-B34C-4972-AC6C-615A44DF200C}"/>
              </a:ext>
            </a:extLst>
          </p:cNvPr>
          <p:cNvGrpSpPr/>
          <p:nvPr/>
        </p:nvGrpSpPr>
        <p:grpSpPr>
          <a:xfrm>
            <a:off x="4887696" y="5902505"/>
            <a:ext cx="296863" cy="217487"/>
            <a:chOff x="7080250" y="3071813"/>
            <a:chExt cx="296863" cy="217487"/>
          </a:xfrm>
          <a:solidFill>
            <a:srgbClr val="4D5964"/>
          </a:solidFill>
        </p:grpSpPr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641ED0AA-7D8B-45D7-BBC4-3A3E283E95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6600" y="3194050"/>
              <a:ext cx="284163" cy="95250"/>
            </a:xfrm>
            <a:custGeom>
              <a:avLst/>
              <a:gdLst>
                <a:gd name="T0" fmla="*/ 21 w 43"/>
                <a:gd name="T1" fmla="*/ 4 h 14"/>
                <a:gd name="T2" fmla="*/ 16 w 43"/>
                <a:gd name="T3" fmla="*/ 0 h 14"/>
                <a:gd name="T4" fmla="*/ 0 w 43"/>
                <a:gd name="T5" fmla="*/ 13 h 14"/>
                <a:gd name="T6" fmla="*/ 2 w 43"/>
                <a:gd name="T7" fmla="*/ 14 h 14"/>
                <a:gd name="T8" fmla="*/ 41 w 43"/>
                <a:gd name="T9" fmla="*/ 14 h 14"/>
                <a:gd name="T10" fmla="*/ 43 w 43"/>
                <a:gd name="T11" fmla="*/ 13 h 14"/>
                <a:gd name="T12" fmla="*/ 27 w 43"/>
                <a:gd name="T13" fmla="*/ 0 h 14"/>
                <a:gd name="T14" fmla="*/ 21 w 43"/>
                <a:gd name="T15" fmla="*/ 4 h 14"/>
                <a:gd name="T16" fmla="*/ 21 w 43"/>
                <a:gd name="T17" fmla="*/ 4 h 14"/>
                <a:gd name="T18" fmla="*/ 21 w 43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4">
                  <a:moveTo>
                    <a:pt x="21" y="4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2" y="14"/>
                    <a:pt x="43" y="13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1" y="4"/>
                  </a:lnTo>
                  <a:close/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37065E53-F30F-45DF-BED3-BA83A114B5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6600" y="3071813"/>
              <a:ext cx="284163" cy="128587"/>
            </a:xfrm>
            <a:custGeom>
              <a:avLst/>
              <a:gdLst>
                <a:gd name="T0" fmla="*/ 43 w 43"/>
                <a:gd name="T1" fmla="*/ 1 h 19"/>
                <a:gd name="T2" fmla="*/ 41 w 43"/>
                <a:gd name="T3" fmla="*/ 0 h 19"/>
                <a:gd name="T4" fmla="*/ 2 w 43"/>
                <a:gd name="T5" fmla="*/ 0 h 19"/>
                <a:gd name="T6" fmla="*/ 0 w 43"/>
                <a:gd name="T7" fmla="*/ 1 h 19"/>
                <a:gd name="T8" fmla="*/ 21 w 43"/>
                <a:gd name="T9" fmla="*/ 19 h 19"/>
                <a:gd name="T10" fmla="*/ 43 w 43"/>
                <a:gd name="T11" fmla="*/ 1 h 19"/>
                <a:gd name="T12" fmla="*/ 43 w 43"/>
                <a:gd name="T13" fmla="*/ 1 h 19"/>
                <a:gd name="T14" fmla="*/ 43 w 43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9">
                  <a:moveTo>
                    <a:pt x="43" y="1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21" y="19"/>
                    <a:pt x="21" y="19"/>
                    <a:pt x="21" y="19"/>
                  </a:cubicBezTo>
                  <a:lnTo>
                    <a:pt x="43" y="1"/>
                  </a:lnTo>
                  <a:close/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DF2F7199-6F05-491A-AAA7-AA5AC5F4D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0250" y="3092450"/>
              <a:ext cx="98425" cy="177800"/>
            </a:xfrm>
            <a:custGeom>
              <a:avLst/>
              <a:gdLst>
                <a:gd name="T0" fmla="*/ 0 w 62"/>
                <a:gd name="T1" fmla="*/ 0 h 112"/>
                <a:gd name="T2" fmla="*/ 0 w 62"/>
                <a:gd name="T3" fmla="*/ 112 h 112"/>
                <a:gd name="T4" fmla="*/ 62 w 62"/>
                <a:gd name="T5" fmla="*/ 56 h 112"/>
                <a:gd name="T6" fmla="*/ 0 w 62"/>
                <a:gd name="T7" fmla="*/ 0 h 112"/>
                <a:gd name="T8" fmla="*/ 0 w 62"/>
                <a:gd name="T9" fmla="*/ 0 h 112"/>
                <a:gd name="T10" fmla="*/ 0 w 62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12">
                  <a:moveTo>
                    <a:pt x="0" y="0"/>
                  </a:moveTo>
                  <a:lnTo>
                    <a:pt x="0" y="112"/>
                  </a:lnTo>
                  <a:lnTo>
                    <a:pt x="62" y="5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6A88C371-3510-4D6E-AE8B-EE48A55A8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750" y="3092450"/>
              <a:ext cx="106363" cy="177800"/>
            </a:xfrm>
            <a:custGeom>
              <a:avLst/>
              <a:gdLst>
                <a:gd name="T0" fmla="*/ 0 w 67"/>
                <a:gd name="T1" fmla="*/ 56 h 112"/>
                <a:gd name="T2" fmla="*/ 67 w 67"/>
                <a:gd name="T3" fmla="*/ 112 h 112"/>
                <a:gd name="T4" fmla="*/ 67 w 67"/>
                <a:gd name="T5" fmla="*/ 0 h 112"/>
                <a:gd name="T6" fmla="*/ 0 w 67"/>
                <a:gd name="T7" fmla="*/ 56 h 112"/>
                <a:gd name="T8" fmla="*/ 0 w 67"/>
                <a:gd name="T9" fmla="*/ 56 h 112"/>
                <a:gd name="T10" fmla="*/ 0 w 67"/>
                <a:gd name="T1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12">
                  <a:moveTo>
                    <a:pt x="0" y="56"/>
                  </a:moveTo>
                  <a:lnTo>
                    <a:pt x="67" y="112"/>
                  </a:lnTo>
                  <a:lnTo>
                    <a:pt x="67" y="0"/>
                  </a:lnTo>
                  <a:lnTo>
                    <a:pt x="0" y="56"/>
                  </a:lnTo>
                  <a:close/>
                  <a:moveTo>
                    <a:pt x="0" y="56"/>
                  </a:move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9" name="Рисунок 8" descr="Лупа">
            <a:extLst>
              <a:ext uri="{FF2B5EF4-FFF2-40B4-BE49-F238E27FC236}">
                <a16:creationId xmlns:a16="http://schemas.microsoft.com/office/drawing/2014/main" id="{5EA4D521-3F5D-4C1D-BF45-6D2DC5D5C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2599" y="3550696"/>
            <a:ext cx="400810" cy="400810"/>
          </a:xfrm>
          <a:prstGeom prst="rect">
            <a:avLst/>
          </a:prstGeom>
        </p:spPr>
      </p:pic>
      <p:pic>
        <p:nvPicPr>
          <p:cNvPr id="62" name="Рисунок 61" descr="Лупа">
            <a:extLst>
              <a:ext uri="{FF2B5EF4-FFF2-40B4-BE49-F238E27FC236}">
                <a16:creationId xmlns:a16="http://schemas.microsoft.com/office/drawing/2014/main" id="{38441766-F6D6-43B9-897F-9517C6086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007" y="4197858"/>
            <a:ext cx="400810" cy="40081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F74CD13-8368-4558-8FBE-E305A4F9B5E0}"/>
              </a:ext>
            </a:extLst>
          </p:cNvPr>
          <p:cNvSpPr txBox="1"/>
          <p:nvPr/>
        </p:nvSpPr>
        <p:spPr>
          <a:xfrm>
            <a:off x="618566" y="198208"/>
            <a:ext cx="621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Назначение личного кабинета Дилера</a:t>
            </a:r>
            <a:endParaRPr lang="ru-RU" sz="2400" dirty="0">
              <a:solidFill>
                <a:srgbClr val="F5671E"/>
              </a:solidFill>
            </a:endParaRPr>
          </a:p>
        </p:txBody>
      </p:sp>
      <p:cxnSp>
        <p:nvCxnSpPr>
          <p:cNvPr id="44" name="Straight Connector 22">
            <a:extLst>
              <a:ext uri="{FF2B5EF4-FFF2-40B4-BE49-F238E27FC236}">
                <a16:creationId xmlns:a16="http://schemas.microsoft.com/office/drawing/2014/main" id="{63BE128F-60F1-47C9-91BD-9D67F119689D}"/>
              </a:ext>
            </a:extLst>
          </p:cNvPr>
          <p:cNvCxnSpPr>
            <a:cxnSpLocks/>
          </p:cNvCxnSpPr>
          <p:nvPr/>
        </p:nvCxnSpPr>
        <p:spPr>
          <a:xfrm>
            <a:off x="618567" y="659873"/>
            <a:ext cx="2992468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4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F74CD13-8368-4558-8FBE-E305A4F9B5E0}"/>
              </a:ext>
            </a:extLst>
          </p:cNvPr>
          <p:cNvSpPr txBox="1"/>
          <p:nvPr/>
        </p:nvSpPr>
        <p:spPr>
          <a:xfrm>
            <a:off x="834854" y="158656"/>
            <a:ext cx="538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Подвал сайта</a:t>
            </a:r>
          </a:p>
        </p:txBody>
      </p:sp>
      <p:cxnSp>
        <p:nvCxnSpPr>
          <p:cNvPr id="15" name="Straight Connector 22">
            <a:extLst>
              <a:ext uri="{FF2B5EF4-FFF2-40B4-BE49-F238E27FC236}">
                <a16:creationId xmlns:a16="http://schemas.microsoft.com/office/drawing/2014/main" id="{63BE128F-60F1-47C9-91BD-9D67F119689D}"/>
              </a:ext>
            </a:extLst>
          </p:cNvPr>
          <p:cNvCxnSpPr>
            <a:cxnSpLocks/>
          </p:cNvCxnSpPr>
          <p:nvPr/>
        </p:nvCxnSpPr>
        <p:spPr>
          <a:xfrm>
            <a:off x="834854" y="620321"/>
            <a:ext cx="5384971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62" y="1357270"/>
            <a:ext cx="11664033" cy="598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54" y="2198814"/>
            <a:ext cx="5048955" cy="752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086" y="2293334"/>
            <a:ext cx="3592949" cy="4446142"/>
          </a:xfrm>
          <a:prstGeom prst="rect">
            <a:avLst/>
          </a:prstGeom>
        </p:spPr>
      </p:pic>
      <p:sp>
        <p:nvSpPr>
          <p:cNvPr id="20" name="Облачко с текстом: прямоугольное 24">
            <a:extLst>
              <a:ext uri="{FF2B5EF4-FFF2-40B4-BE49-F238E27FC236}">
                <a16:creationId xmlns:a16="http://schemas.microsoft.com/office/drawing/2014/main" id="{5B7A6A18-3A20-8FE9-FAD0-78E801F0A3BF}"/>
              </a:ext>
            </a:extLst>
          </p:cNvPr>
          <p:cNvSpPr/>
          <p:nvPr/>
        </p:nvSpPr>
        <p:spPr>
          <a:xfrm>
            <a:off x="6102377" y="2293334"/>
            <a:ext cx="2236279" cy="1607547"/>
          </a:xfrm>
          <a:prstGeom prst="wedgeRectCallout">
            <a:avLst>
              <a:gd name="adj1" fmla="val -67483"/>
              <a:gd name="adj2" fmla="val -25113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При возникновении ошибки в личном кабинете, можно перейти по данной ссылке и заполнить форму, в которой необходимо рассказать о возникшей проблеме</a:t>
            </a:r>
          </a:p>
        </p:txBody>
      </p:sp>
      <p:sp>
        <p:nvSpPr>
          <p:cNvPr id="16" name="Облачко с текстом: прямоугольное 24">
            <a:extLst>
              <a:ext uri="{FF2B5EF4-FFF2-40B4-BE49-F238E27FC236}">
                <a16:creationId xmlns:a16="http://schemas.microsoft.com/office/drawing/2014/main" id="{5B7A6A18-3A20-8FE9-FAD0-78E801F0A3BF}"/>
              </a:ext>
            </a:extLst>
          </p:cNvPr>
          <p:cNvSpPr/>
          <p:nvPr/>
        </p:nvSpPr>
        <p:spPr>
          <a:xfrm>
            <a:off x="834854" y="3370776"/>
            <a:ext cx="1731542" cy="706274"/>
          </a:xfrm>
          <a:prstGeom prst="wedgeRectCallout">
            <a:avLst>
              <a:gd name="adj1" fmla="val -13960"/>
              <a:gd name="adj2" fmla="val -122488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Ссылка на данный файл (инструкцию)</a:t>
            </a:r>
          </a:p>
        </p:txBody>
      </p:sp>
      <p:sp>
        <p:nvSpPr>
          <p:cNvPr id="17" name="Облачко с текстом: прямоугольное 24">
            <a:extLst>
              <a:ext uri="{FF2B5EF4-FFF2-40B4-BE49-F238E27FC236}">
                <a16:creationId xmlns:a16="http://schemas.microsoft.com/office/drawing/2014/main" id="{5B7A6A18-3A20-8FE9-FAD0-78E801F0A3BF}"/>
              </a:ext>
            </a:extLst>
          </p:cNvPr>
          <p:cNvSpPr/>
          <p:nvPr/>
        </p:nvSpPr>
        <p:spPr>
          <a:xfrm>
            <a:off x="2973437" y="3370776"/>
            <a:ext cx="1923416" cy="706274"/>
          </a:xfrm>
          <a:prstGeom prst="wedgeRectCallout">
            <a:avLst>
              <a:gd name="adj1" fmla="val -33339"/>
              <a:gd name="adj2" fmla="val -123676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Переход на сайт</a:t>
            </a:r>
          </a:p>
          <a:p>
            <a:pPr algn="ctr"/>
            <a:r>
              <a:rPr lang="ru-RU" sz="1300" dirty="0"/>
              <a:t>АО «Авто Финанс Банк»</a:t>
            </a:r>
          </a:p>
        </p:txBody>
      </p:sp>
    </p:spTree>
    <p:extLst>
      <p:ext uri="{BB962C8B-B14F-4D97-AF65-F5344CB8AC3E}">
        <p14:creationId xmlns:p14="http://schemas.microsoft.com/office/powerpoint/2010/main" val="217657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>
            <a:extLst>
              <a:ext uri="{FF2B5EF4-FFF2-40B4-BE49-F238E27FC236}">
                <a16:creationId xmlns:a16="http://schemas.microsoft.com/office/drawing/2014/main" id="{BBFAE2D6-A3E1-B919-F29D-61CDDC2D98FD}"/>
              </a:ext>
            </a:extLst>
          </p:cNvPr>
          <p:cNvSpPr/>
          <p:nvPr/>
        </p:nvSpPr>
        <p:spPr>
          <a:xfrm>
            <a:off x="8855426" y="0"/>
            <a:ext cx="3336574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132">
            <a:extLst>
              <a:ext uri="{FF2B5EF4-FFF2-40B4-BE49-F238E27FC236}">
                <a16:creationId xmlns:a16="http://schemas.microsoft.com/office/drawing/2014/main" id="{D7DEDD48-72D8-6292-E2EB-BC6F9C50AC97}"/>
              </a:ext>
            </a:extLst>
          </p:cNvPr>
          <p:cNvSpPr/>
          <p:nvPr/>
        </p:nvSpPr>
        <p:spPr>
          <a:xfrm>
            <a:off x="9197189" y="539236"/>
            <a:ext cx="2648065" cy="629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rgbClr val="F567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 портала </a:t>
            </a:r>
          </a:p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https://lk.autofinancebank.ru/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132">
            <a:extLst>
              <a:ext uri="{FF2B5EF4-FFF2-40B4-BE49-F238E27FC236}">
                <a16:creationId xmlns:a16="http://schemas.microsoft.com/office/drawing/2014/main" id="{5EC4CD12-BCE3-489F-BDA4-B0FA8BF97A35}"/>
              </a:ext>
            </a:extLst>
          </p:cNvPr>
          <p:cNvSpPr/>
          <p:nvPr/>
        </p:nvSpPr>
        <p:spPr>
          <a:xfrm>
            <a:off x="9197190" y="1471799"/>
            <a:ext cx="2648064" cy="342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rgbClr val="F567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Вход на портал 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В качестве логина и пароля используйте данные вашей доменной учетной записи.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Для входа на портал,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нажмите кнопку:</a:t>
            </a:r>
          </a:p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«Войти с помощью </a:t>
            </a: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Indeed</a:t>
            </a: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»</a:t>
            </a: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ru-RU" sz="1400" dirty="0">
              <a:solidFill>
                <a:schemeClr val="bg1"/>
              </a:solidFill>
              <a:latin typeface="Source Sans Pro" panose="020B0503030403020204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Для получения логина и пароля необходимо обратиться в ДКБ Банка</a:t>
            </a:r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whs_bo@autofinancebank.ru</a:t>
            </a:r>
            <a:endParaRPr lang="ru-RU" sz="1400" b="1" dirty="0">
              <a:solidFill>
                <a:schemeClr val="bg1"/>
              </a:solidFill>
              <a:latin typeface="Source Sans Pro" panose="020B0503030403020204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19" y="756864"/>
            <a:ext cx="4239217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6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>
            <a:extLst>
              <a:ext uri="{FF2B5EF4-FFF2-40B4-BE49-F238E27FC236}">
                <a16:creationId xmlns:a16="http://schemas.microsoft.com/office/drawing/2014/main" id="{BBFAE2D6-A3E1-B919-F29D-61CDDC2D98FD}"/>
              </a:ext>
            </a:extLst>
          </p:cNvPr>
          <p:cNvSpPr/>
          <p:nvPr/>
        </p:nvSpPr>
        <p:spPr>
          <a:xfrm>
            <a:off x="0" y="0"/>
            <a:ext cx="3336574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132">
            <a:extLst>
              <a:ext uri="{FF2B5EF4-FFF2-40B4-BE49-F238E27FC236}">
                <a16:creationId xmlns:a16="http://schemas.microsoft.com/office/drawing/2014/main" id="{5EC4CD12-BCE3-489F-BDA4-B0FA8BF97A35}"/>
              </a:ext>
            </a:extLst>
          </p:cNvPr>
          <p:cNvSpPr/>
          <p:nvPr/>
        </p:nvSpPr>
        <p:spPr>
          <a:xfrm>
            <a:off x="245707" y="255824"/>
            <a:ext cx="2480238" cy="342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При нажатии на:</a:t>
            </a:r>
          </a:p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«Войти с помощью </a:t>
            </a:r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Indeed</a:t>
            </a:r>
            <a:r>
              <a:rPr lang="ru-RU" sz="1400" b="1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»</a:t>
            </a:r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произойдет переход на страницу аутентификации, на которой нужно будет пошагово действовать согласно инструкциям описанным в форме.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На последнем шаге, нажимая кнопку «Войти», вы будете перенаправлены обратно на страницу личного кабинета.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81" y="255824"/>
            <a:ext cx="4885427" cy="29090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311" y="2025830"/>
            <a:ext cx="4902539" cy="2806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240" y="3308149"/>
            <a:ext cx="4893982" cy="32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0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4" y="2072326"/>
            <a:ext cx="12162676" cy="14598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74CD13-8368-4558-8FBE-E305A4F9B5E0}"/>
              </a:ext>
            </a:extLst>
          </p:cNvPr>
          <p:cNvSpPr txBox="1"/>
          <p:nvPr/>
        </p:nvSpPr>
        <p:spPr>
          <a:xfrm>
            <a:off x="834854" y="158656"/>
            <a:ext cx="538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Шапка портала</a:t>
            </a:r>
          </a:p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 навигационное</a:t>
            </a:r>
            <a:r>
              <a:rPr lang="ru-RU" sz="18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меню</a:t>
            </a:r>
            <a:endParaRPr lang="ru-RU" sz="2400" dirty="0">
              <a:solidFill>
                <a:srgbClr val="F5671E"/>
              </a:solidFill>
            </a:endParaRPr>
          </a:p>
        </p:txBody>
      </p:sp>
      <p:cxnSp>
        <p:nvCxnSpPr>
          <p:cNvPr id="15" name="Straight Connector 22">
            <a:extLst>
              <a:ext uri="{FF2B5EF4-FFF2-40B4-BE49-F238E27FC236}">
                <a16:creationId xmlns:a16="http://schemas.microsoft.com/office/drawing/2014/main" id="{63BE128F-60F1-47C9-91BD-9D67F119689D}"/>
              </a:ext>
            </a:extLst>
          </p:cNvPr>
          <p:cNvCxnSpPr>
            <a:cxnSpLocks/>
          </p:cNvCxnSpPr>
          <p:nvPr/>
        </p:nvCxnSpPr>
        <p:spPr>
          <a:xfrm>
            <a:off x="834854" y="620321"/>
            <a:ext cx="5384971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блачко с текстом: прямоугольное 37">
            <a:extLst>
              <a:ext uri="{FF2B5EF4-FFF2-40B4-BE49-F238E27FC236}">
                <a16:creationId xmlns:a16="http://schemas.microsoft.com/office/drawing/2014/main" id="{8C44DF7F-5AAE-A06E-96C2-0ED121C05F7E}"/>
              </a:ext>
            </a:extLst>
          </p:cNvPr>
          <p:cNvSpPr/>
          <p:nvPr/>
        </p:nvSpPr>
        <p:spPr>
          <a:xfrm>
            <a:off x="361950" y="3679463"/>
            <a:ext cx="2276476" cy="463912"/>
          </a:xfrm>
          <a:prstGeom prst="wedgeRectCallout">
            <a:avLst>
              <a:gd name="adj1" fmla="val -12843"/>
              <a:gd name="adj2" fmla="val -83037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Меню «хлебные крошки»</a:t>
            </a:r>
          </a:p>
        </p:txBody>
      </p:sp>
      <p:sp>
        <p:nvSpPr>
          <p:cNvPr id="18" name="Облачко с текстом: прямоугольное 20">
            <a:extLst>
              <a:ext uri="{FF2B5EF4-FFF2-40B4-BE49-F238E27FC236}">
                <a16:creationId xmlns:a16="http://schemas.microsoft.com/office/drawing/2014/main" id="{3015C5B1-B8C1-9A02-6641-85F86345951D}"/>
              </a:ext>
            </a:extLst>
          </p:cNvPr>
          <p:cNvSpPr/>
          <p:nvPr/>
        </p:nvSpPr>
        <p:spPr>
          <a:xfrm>
            <a:off x="213996" y="1209676"/>
            <a:ext cx="1691004" cy="666904"/>
          </a:xfrm>
          <a:prstGeom prst="wedgeRectCallout">
            <a:avLst>
              <a:gd name="adj1" fmla="val -7821"/>
              <a:gd name="adj2" fmla="val 106887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Логотип-ссылка на главную страницу</a:t>
            </a:r>
          </a:p>
        </p:txBody>
      </p:sp>
      <p:sp>
        <p:nvSpPr>
          <p:cNvPr id="19" name="Облачко с текстом: прямоугольное 20">
            <a:extLst>
              <a:ext uri="{FF2B5EF4-FFF2-40B4-BE49-F238E27FC236}">
                <a16:creationId xmlns:a16="http://schemas.microsoft.com/office/drawing/2014/main" id="{3015C5B1-B8C1-9A02-6641-85F86345951D}"/>
              </a:ext>
            </a:extLst>
          </p:cNvPr>
          <p:cNvSpPr/>
          <p:nvPr/>
        </p:nvSpPr>
        <p:spPr>
          <a:xfrm>
            <a:off x="10577196" y="2920583"/>
            <a:ext cx="1329054" cy="451267"/>
          </a:xfrm>
          <a:prstGeom prst="wedgeRectCallout">
            <a:avLst>
              <a:gd name="adj1" fmla="val 23671"/>
              <a:gd name="adj2" fmla="val -133862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Сообщения</a:t>
            </a:r>
          </a:p>
        </p:txBody>
      </p:sp>
      <p:sp>
        <p:nvSpPr>
          <p:cNvPr id="20" name="Облачко с текстом: прямоугольное 24">
            <a:extLst>
              <a:ext uri="{FF2B5EF4-FFF2-40B4-BE49-F238E27FC236}">
                <a16:creationId xmlns:a16="http://schemas.microsoft.com/office/drawing/2014/main" id="{5B7A6A18-3A20-8FE9-FAD0-78E801F0A3BF}"/>
              </a:ext>
            </a:extLst>
          </p:cNvPr>
          <p:cNvSpPr/>
          <p:nvPr/>
        </p:nvSpPr>
        <p:spPr>
          <a:xfrm>
            <a:off x="11241723" y="1466850"/>
            <a:ext cx="866775" cy="394991"/>
          </a:xfrm>
          <a:prstGeom prst="wedgeRectCallout">
            <a:avLst>
              <a:gd name="adj1" fmla="val 29429"/>
              <a:gd name="adj2" fmla="val 131317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Меню</a:t>
            </a:r>
          </a:p>
        </p:txBody>
      </p:sp>
      <p:sp>
        <p:nvSpPr>
          <p:cNvPr id="27" name="Облачко с текстом: прямоугольное 24">
            <a:extLst>
              <a:ext uri="{FF2B5EF4-FFF2-40B4-BE49-F238E27FC236}">
                <a16:creationId xmlns:a16="http://schemas.microsoft.com/office/drawing/2014/main" id="{5B7A6A18-3A20-8FE9-FAD0-78E801F0A3BF}"/>
              </a:ext>
            </a:extLst>
          </p:cNvPr>
          <p:cNvSpPr/>
          <p:nvPr/>
        </p:nvSpPr>
        <p:spPr>
          <a:xfrm>
            <a:off x="8020050" y="1017803"/>
            <a:ext cx="2557146" cy="793940"/>
          </a:xfrm>
          <a:prstGeom prst="wedgeRectCallout">
            <a:avLst>
              <a:gd name="adj1" fmla="val 21831"/>
              <a:gd name="adj2" fmla="val 94610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ИНН, Код дилера</a:t>
            </a:r>
          </a:p>
          <a:p>
            <a:pPr algn="ctr"/>
            <a:r>
              <a:rPr lang="ru-RU" sz="1400" dirty="0"/>
              <a:t>(с возможностью выбора из списка доступных)</a:t>
            </a:r>
          </a:p>
        </p:txBody>
      </p:sp>
      <p:sp>
        <p:nvSpPr>
          <p:cNvPr id="29" name="Облачко с текстом: прямоугольное 37">
            <a:extLst>
              <a:ext uri="{FF2B5EF4-FFF2-40B4-BE49-F238E27FC236}">
                <a16:creationId xmlns:a16="http://schemas.microsoft.com/office/drawing/2014/main" id="{8C44DF7F-5AAE-A06E-96C2-0ED121C05F7E}"/>
              </a:ext>
            </a:extLst>
          </p:cNvPr>
          <p:cNvSpPr/>
          <p:nvPr/>
        </p:nvSpPr>
        <p:spPr>
          <a:xfrm>
            <a:off x="3505199" y="3332715"/>
            <a:ext cx="2276476" cy="463912"/>
          </a:xfrm>
          <a:prstGeom prst="wedgeRectCallout">
            <a:avLst>
              <a:gd name="adj1" fmla="val -39203"/>
              <a:gd name="adj2" fmla="val -128208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Навигационное меню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68" y="3992373"/>
            <a:ext cx="2695951" cy="2267266"/>
          </a:xfrm>
          <a:prstGeom prst="rect">
            <a:avLst/>
          </a:prstGeom>
        </p:spPr>
      </p:pic>
      <p:sp>
        <p:nvSpPr>
          <p:cNvPr id="30" name="Облачко с текстом: прямоугольное 20">
            <a:extLst>
              <a:ext uri="{FF2B5EF4-FFF2-40B4-BE49-F238E27FC236}">
                <a16:creationId xmlns:a16="http://schemas.microsoft.com/office/drawing/2014/main" id="{3015C5B1-B8C1-9A02-6641-85F86345951D}"/>
              </a:ext>
            </a:extLst>
          </p:cNvPr>
          <p:cNvSpPr/>
          <p:nvPr/>
        </p:nvSpPr>
        <p:spPr>
          <a:xfrm>
            <a:off x="6869894" y="4655405"/>
            <a:ext cx="3746182" cy="1254109"/>
          </a:xfrm>
          <a:prstGeom prst="wedgeRectCallout">
            <a:avLst>
              <a:gd name="adj1" fmla="val -68063"/>
              <a:gd name="adj2" fmla="val -19883"/>
            </a:avLst>
          </a:prstGeom>
          <a:ln>
            <a:solidFill>
              <a:srgbClr val="F5671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Переход в профиль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Страница контактов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Администрирование (если доступно)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174265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/>
          <p:cNvSpPr/>
          <p:nvPr/>
        </p:nvSpPr>
        <p:spPr>
          <a:xfrm>
            <a:off x="0" y="0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32D300-B4E2-4A67-8E70-C22A9E322642}"/>
              </a:ext>
            </a:extLst>
          </p:cNvPr>
          <p:cNvSpPr txBox="1"/>
          <p:nvPr/>
        </p:nvSpPr>
        <p:spPr>
          <a:xfrm>
            <a:off x="523429" y="179304"/>
            <a:ext cx="337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ru-RU" sz="22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Разделы</a:t>
            </a:r>
            <a:endParaRPr lang="en-GB" sz="22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0061CEE6-B5D4-43D6-BA39-FEC757FF9F27}"/>
              </a:ext>
            </a:extLst>
          </p:cNvPr>
          <p:cNvCxnSpPr>
            <a:cxnSpLocks/>
          </p:cNvCxnSpPr>
          <p:nvPr/>
        </p:nvCxnSpPr>
        <p:spPr>
          <a:xfrm>
            <a:off x="615032" y="1080000"/>
            <a:ext cx="2787232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6"/>
          <p:cNvSpPr/>
          <p:nvPr/>
        </p:nvSpPr>
        <p:spPr>
          <a:xfrm>
            <a:off x="615032" y="1313617"/>
            <a:ext cx="278722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rgbClr val="F567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Кредитные линии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Данные по ВКЛ</a:t>
            </a:r>
            <a:endParaRPr lang="en-US" sz="1400" dirty="0">
              <a:solidFill>
                <a:schemeClr val="bg1"/>
              </a:solidFill>
              <a:latin typeface="Source Sans Pro" panose="020B0503030403020204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6" name="Rectangle 103"/>
          <p:cNvSpPr/>
          <p:nvPr/>
        </p:nvSpPr>
        <p:spPr>
          <a:xfrm>
            <a:off x="615032" y="3214705"/>
            <a:ext cx="278722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rgbClr val="F567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Сообщения</a:t>
            </a:r>
            <a:endParaRPr lang="en-US" sz="1400" b="1" dirty="0">
              <a:solidFill>
                <a:srgbClr val="F5671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Список сообщений, разделенные по категориям, которые могут отправлять менеджеры банка дилерам</a:t>
            </a:r>
            <a:endParaRPr lang="en-US" sz="1400" dirty="0">
              <a:solidFill>
                <a:schemeClr val="bg1"/>
              </a:solidFill>
              <a:latin typeface="Source Sans Pro" panose="020B0503030403020204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7" name="Rectangle 112"/>
          <p:cNvSpPr/>
          <p:nvPr/>
        </p:nvSpPr>
        <p:spPr>
          <a:xfrm>
            <a:off x="615031" y="5005479"/>
            <a:ext cx="2787229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rgbClr val="F567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Профиль</a:t>
            </a:r>
            <a:endParaRPr lang="en-US" sz="1400" b="1" dirty="0">
              <a:solidFill>
                <a:srgbClr val="F5671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Информация о вас</a:t>
            </a:r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ИНН</a:t>
            </a:r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,</a:t>
            </a: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код дилера </a:t>
            </a:r>
            <a:r>
              <a:rPr lang="ru-RU" sz="140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и пр.</a:t>
            </a:r>
            <a:endParaRPr lang="en-US" sz="1400" dirty="0">
              <a:solidFill>
                <a:schemeClr val="bg1"/>
              </a:solidFill>
              <a:latin typeface="Source Sans Pro" panose="020B0503030403020204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Rectangle 96">
            <a:extLst>
              <a:ext uri="{FF2B5EF4-FFF2-40B4-BE49-F238E27FC236}">
                <a16:creationId xmlns:a16="http://schemas.microsoft.com/office/drawing/2014/main" id="{428D6320-4314-A7B1-802D-8BF3D307A368}"/>
              </a:ext>
            </a:extLst>
          </p:cNvPr>
          <p:cNvSpPr/>
          <p:nvPr/>
        </p:nvSpPr>
        <p:spPr>
          <a:xfrm>
            <a:off x="615032" y="2264161"/>
            <a:ext cx="278722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rgbClr val="F567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Факторинг</a:t>
            </a:r>
            <a:endParaRPr lang="en-US" sz="1400" b="1" dirty="0">
              <a:solidFill>
                <a:srgbClr val="F5671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1"/>
                </a:solidFill>
                <a:latin typeface="Source Sans Pro" panose="020B0503030403020204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Данные по факторингу</a:t>
            </a:r>
            <a:endParaRPr lang="en-US" sz="1400" dirty="0">
              <a:solidFill>
                <a:schemeClr val="bg1"/>
              </a:solidFill>
              <a:latin typeface="Source Sans Pro" panose="020B0503030403020204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56" y="1361397"/>
            <a:ext cx="7788943" cy="41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4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988968" y="0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512396" y="1371492"/>
            <a:ext cx="337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На главной странице кредитных линий представлена таблица с данными сгруппированными по договорам.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При нажатии на номер договора кредитной линии (выделено синим как ссылка), происходит переход на следующий уровень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«Кредиты по одному договору»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Чтобы скачать таблицу с представленными данными на странице в виде таблицы 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excel, </a:t>
            </a: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можно нажать на кнопку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«Экспорт 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Excel</a:t>
            </a: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»</a:t>
            </a:r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2D300-B4E2-4A67-8E70-C22A9E322642}"/>
              </a:ext>
            </a:extLst>
          </p:cNvPr>
          <p:cNvSpPr txBox="1"/>
          <p:nvPr/>
        </p:nvSpPr>
        <p:spPr>
          <a:xfrm>
            <a:off x="8512397" y="179304"/>
            <a:ext cx="337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Кредитные линии</a:t>
            </a:r>
          </a:p>
          <a:p>
            <a:r>
              <a:rPr lang="ru-RU" sz="2200" dirty="0">
                <a:solidFill>
                  <a:srgbClr val="F5671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Главная</a:t>
            </a:r>
            <a:endParaRPr lang="en-GB" sz="2200" dirty="0">
              <a:solidFill>
                <a:srgbClr val="F5671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0061CEE6-B5D4-43D6-BA39-FEC757FF9F27}"/>
              </a:ext>
            </a:extLst>
          </p:cNvPr>
          <p:cNvCxnSpPr>
            <a:cxnSpLocks/>
          </p:cNvCxnSpPr>
          <p:nvPr/>
        </p:nvCxnSpPr>
        <p:spPr>
          <a:xfrm>
            <a:off x="8604000" y="1080000"/>
            <a:ext cx="2787232" cy="0"/>
          </a:xfrm>
          <a:prstGeom prst="line">
            <a:avLst/>
          </a:prstGeom>
          <a:ln w="28575">
            <a:solidFill>
              <a:srgbClr val="F56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172158"/>
            <a:ext cx="1697634" cy="1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1546769"/>
            <a:ext cx="7785803" cy="37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4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172158"/>
            <a:ext cx="1697634" cy="16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/>
          <p:nvPr/>
        </p:nvSpPr>
        <p:spPr>
          <a:xfrm>
            <a:off x="7988968" y="0"/>
            <a:ext cx="4203032" cy="6858000"/>
          </a:xfrm>
          <a:prstGeom prst="rect">
            <a:avLst/>
          </a:prstGeom>
          <a:solidFill>
            <a:srgbClr val="4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512397" y="1009949"/>
            <a:ext cx="3370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Source Sans Pro" panose="020B0503030403020204" pitchFamily="34" charset="0"/>
                <a:cs typeface="Segoe UI" panose="020B0502040204020203" pitchFamily="34" charset="0"/>
              </a:rPr>
              <a:t>Из кредитов по определенному договору можно перейти в данные по одному конкретному кредиту, и далее в график плановых платежей по кредиту или в историю ставок по кредиту, при клике по «колонке-ссылке» или соответствующей кнопке над таблицей.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" y="128583"/>
            <a:ext cx="6678770" cy="3321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79" y="3041273"/>
            <a:ext cx="6674764" cy="36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3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7" y="446627"/>
            <a:ext cx="6675294" cy="33416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15" y="2988664"/>
            <a:ext cx="6683308" cy="33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0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20466</TotalTime>
  <Words>805</Words>
  <Application>Microsoft Office PowerPoint</Application>
  <PresentationFormat>Широкоэкранный</PresentationFormat>
  <Paragraphs>121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Open Sans Semibold</vt:lpstr>
      <vt:lpstr>Roboto Condensed Light</vt:lpstr>
      <vt:lpstr>Segoe UI</vt:lpstr>
      <vt:lpstr>Source Sans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buleberrylabs</dc:creator>
  <cp:lastModifiedBy>Ildar Tagiev</cp:lastModifiedBy>
  <cp:revision>795</cp:revision>
  <dcterms:created xsi:type="dcterms:W3CDTF">2017-01-24T09:50:07Z</dcterms:created>
  <dcterms:modified xsi:type="dcterms:W3CDTF">2023-11-28T12:42:40Z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eeb3e6-85f8-4106-953e-4f1eacb9bdc3_Enabled">
    <vt:lpwstr>True</vt:lpwstr>
  </property>
  <property fmtid="{D5CDD505-2E9C-101B-9397-08002B2CF9AE}" pid="3" name="MSIP_Label_a5eeb3e6-85f8-4106-953e-4f1eacb9bdc3_SiteId">
    <vt:lpwstr>d6b0bbee-7cd9-4d60-bce6-4a67b543e2ae</vt:lpwstr>
  </property>
  <property fmtid="{D5CDD505-2E9C-101B-9397-08002B2CF9AE}" pid="4" name="MSIP_Label_a5eeb3e6-85f8-4106-953e-4f1eacb9bdc3_Owner">
    <vt:lpwstr>tatiana.gritsenko@rn-bank.ru</vt:lpwstr>
  </property>
  <property fmtid="{D5CDD505-2E9C-101B-9397-08002B2CF9AE}" pid="5" name="MSIP_Label_a5eeb3e6-85f8-4106-953e-4f1eacb9bdc3_SetDate">
    <vt:lpwstr>2019-05-27T13:45:49.3331222Z</vt:lpwstr>
  </property>
  <property fmtid="{D5CDD505-2E9C-101B-9397-08002B2CF9AE}" pid="6" name="MSIP_Label_a5eeb3e6-85f8-4106-953e-4f1eacb9bdc3_Name">
    <vt:lpwstr>Confidential C</vt:lpwstr>
  </property>
  <property fmtid="{D5CDD505-2E9C-101B-9397-08002B2CF9AE}" pid="7" name="MSIP_Label_a5eeb3e6-85f8-4106-953e-4f1eacb9bdc3_Application">
    <vt:lpwstr>Microsoft Azure Information Protection</vt:lpwstr>
  </property>
  <property fmtid="{D5CDD505-2E9C-101B-9397-08002B2CF9AE}" pid="8" name="MSIP_Label_a5eeb3e6-85f8-4106-953e-4f1eacb9bdc3_Extended_MSFT_Method">
    <vt:lpwstr>Automatic</vt:lpwstr>
  </property>
  <property fmtid="{D5CDD505-2E9C-101B-9397-08002B2CF9AE}" pid="9" name="MSIP_Label_fd1c0902-ed92-4fed-896d-2e7725de02d4_Enabled">
    <vt:lpwstr>True</vt:lpwstr>
  </property>
  <property fmtid="{D5CDD505-2E9C-101B-9397-08002B2CF9AE}" pid="10" name="MSIP_Label_fd1c0902-ed92-4fed-896d-2e7725de02d4_SiteId">
    <vt:lpwstr>d6b0bbee-7cd9-4d60-bce6-4a67b543e2ae</vt:lpwstr>
  </property>
  <property fmtid="{D5CDD505-2E9C-101B-9397-08002B2CF9AE}" pid="11" name="MSIP_Label_fd1c0902-ed92-4fed-896d-2e7725de02d4_Owner">
    <vt:lpwstr>tatiana.gritsenko@rn-bank.ru</vt:lpwstr>
  </property>
  <property fmtid="{D5CDD505-2E9C-101B-9397-08002B2CF9AE}" pid="12" name="MSIP_Label_fd1c0902-ed92-4fed-896d-2e7725de02d4_SetDate">
    <vt:lpwstr>2019-05-27T13:45:49.3331222Z</vt:lpwstr>
  </property>
  <property fmtid="{D5CDD505-2E9C-101B-9397-08002B2CF9AE}" pid="13" name="MSIP_Label_fd1c0902-ed92-4fed-896d-2e7725de02d4_Name">
    <vt:lpwstr>Accessible to everybody</vt:lpwstr>
  </property>
  <property fmtid="{D5CDD505-2E9C-101B-9397-08002B2CF9AE}" pid="14" name="MSIP_Label_fd1c0902-ed92-4fed-896d-2e7725de02d4_Application">
    <vt:lpwstr>Microsoft Azure Information Protection</vt:lpwstr>
  </property>
  <property fmtid="{D5CDD505-2E9C-101B-9397-08002B2CF9AE}" pid="15" name="MSIP_Label_fd1c0902-ed92-4fed-896d-2e7725de02d4_Parent">
    <vt:lpwstr>a5eeb3e6-85f8-4106-953e-4f1eacb9bdc3</vt:lpwstr>
  </property>
  <property fmtid="{D5CDD505-2E9C-101B-9397-08002B2CF9AE}" pid="16" name="MSIP_Label_fd1c0902-ed92-4fed-896d-2e7725de02d4_Extended_MSFT_Method">
    <vt:lpwstr>Automatic</vt:lpwstr>
  </property>
  <property fmtid="{D5CDD505-2E9C-101B-9397-08002B2CF9AE}" pid="17" name="Sensitivity">
    <vt:lpwstr>Confidential C Accessible to everybody</vt:lpwstr>
  </property>
  <property fmtid="{D5CDD505-2E9C-101B-9397-08002B2CF9AE}" pid="18" name="_NewReviewCycle">
    <vt:lpwstr/>
  </property>
</Properties>
</file>